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rts/chart1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9"/>
  </p:sldMasterIdLst>
  <p:notesMasterIdLst>
    <p:notesMasterId r:id="rId27"/>
  </p:notesMasterIdLst>
  <p:sldIdLst>
    <p:sldId id="746" r:id="rId10"/>
    <p:sldId id="848" r:id="rId11"/>
    <p:sldId id="856" r:id="rId12"/>
    <p:sldId id="857" r:id="rId13"/>
    <p:sldId id="855" r:id="rId14"/>
    <p:sldId id="847" r:id="rId15"/>
    <p:sldId id="797" r:id="rId16"/>
    <p:sldId id="849" r:id="rId17"/>
    <p:sldId id="850" r:id="rId18"/>
    <p:sldId id="851" r:id="rId19"/>
    <p:sldId id="852" r:id="rId20"/>
    <p:sldId id="853" r:id="rId21"/>
    <p:sldId id="854" r:id="rId22"/>
    <p:sldId id="824" r:id="rId23"/>
    <p:sldId id="823" r:id="rId24"/>
    <p:sldId id="846" r:id="rId25"/>
    <p:sldId id="82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Araj, Abdelqader" initials="AAA" lastIdx="9" clrIdx="0">
    <p:extLst/>
  </p:cmAuthor>
  <p:cmAuthor id="2" name="Drentje, Saidja" initials="DS" lastIdx="32" clrIdx="1">
    <p:extLst/>
  </p:cmAuthor>
  <p:cmAuthor id="3" name="Dhar, Sabyasachi" initials="DS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F2F4"/>
    <a:srgbClr val="0086A9"/>
    <a:srgbClr val="002C77"/>
    <a:srgbClr val="00A7BC"/>
    <a:srgbClr val="00A9A6"/>
    <a:srgbClr val="003865"/>
    <a:srgbClr val="D6EDFF"/>
    <a:srgbClr val="0076A8"/>
    <a:srgbClr val="FC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1A551C0-2020-AC11-E31C-3E2CE23E2CE2}" styleName="Mercer 2020 Bran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/>
        <a:fill>
          <a:solidFill>
            <a:schemeClr val="lt2">
              <a:tint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2">
              <a:tint val="60000"/>
            </a:schemeClr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bg1"/>
      </a:tcTxStyle>
      <a:tcStyle>
        <a:tcBdr/>
        <a:fill>
          <a:solidFill>
            <a:schemeClr val="tx2">
              <a:tint val="100000"/>
            </a:schemeClr>
          </a:solidFill>
        </a:fill>
      </a:tcStyle>
    </a:lastCol>
    <a:firstCol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Col>
    <a:lastRow>
      <a:tcTxStyle>
        <a:fontRef idx="minor">
          <a:prstClr val="black"/>
        </a:fontRef>
        <a:schemeClr val="bg1"/>
      </a:tcTxStyle>
      <a:tcStyle>
        <a:tcBdr/>
        <a:fill>
          <a:solidFill>
            <a:schemeClr val="tx2">
              <a:tint val="100000"/>
            </a:schemeClr>
          </a:solidFill>
        </a:fill>
      </a:tcStyle>
    </a:lastRow>
    <a:firstRow>
      <a:tcTxStyle>
        <a:fontRef idx="minor">
          <a:prstClr val="black"/>
        </a:fontRef>
        <a:schemeClr val="bg1"/>
      </a:tcTxStyle>
      <a:tcStyle>
        <a:tcBdr/>
        <a:fill>
          <a:solidFill>
            <a:schemeClr val="dk1"/>
          </a:solidFill>
        </a:fill>
      </a:tcStyle>
    </a:firstRow>
  </a:tblStyle>
  <a:tblStyle styleId="{BA112003-2020-AC11-E31C-3E2CE23E2CE2}" styleName="Mercer 2020 Ballroom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/>
        <a:fill>
          <a:solidFill>
            <a:schemeClr val="lt2">
              <a:tint val="6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2">
              <a:tint val="60000"/>
            </a:schemeClr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bg1"/>
      </a:tcTxStyle>
      <a:tcStyle>
        <a:tcBdr/>
        <a:fill>
          <a:solidFill>
            <a:schemeClr val="tx2">
              <a:tint val="100000"/>
            </a:schemeClr>
          </a:solidFill>
        </a:fill>
      </a:tcStyle>
    </a:lastCol>
    <a:firstCol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Col>
    <a:lastRow>
      <a:tcTxStyle>
        <a:fontRef idx="minor">
          <a:prstClr val="black"/>
        </a:fontRef>
        <a:schemeClr val="bg1"/>
      </a:tcTxStyle>
      <a:tcStyle>
        <a:tcBdr/>
        <a:fill>
          <a:solidFill>
            <a:schemeClr val="tx2">
              <a:tint val="100000"/>
            </a:schemeClr>
          </a:solidFill>
        </a:fill>
      </a:tcStyle>
    </a:lastRow>
    <a:firstRow>
      <a:tcTxStyle>
        <a:fontRef idx="minor">
          <a:prstClr val="black"/>
        </a:fontRef>
        <a:schemeClr val="bg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1" autoAdjust="0"/>
    <p:restoredTop sz="94849" autoAdjust="0"/>
  </p:normalViewPr>
  <p:slideViewPr>
    <p:cSldViewPr snapToGrid="0" showGuides="1">
      <p:cViewPr>
        <p:scale>
          <a:sx n="60" d="100"/>
          <a:sy n="60" d="100"/>
        </p:scale>
        <p:origin x="-1092" y="-216"/>
      </p:cViewPr>
      <p:guideLst>
        <p:guide orient="horz" pos="37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8125E-2"/>
          <c:y val="2.6302478502781994E-2"/>
          <c:w val="0.8984375"/>
          <c:h val="0.94739504299443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val>
            <c:numRef>
              <c:f>Sheet1!$A$1:$E$1</c:f>
              <c:numCache>
                <c:formatCode>General</c:formatCode>
                <c:ptCount val="5"/>
                <c:pt idx="0">
                  <c:v>14.084507042253522</c:v>
                </c:pt>
                <c:pt idx="1">
                  <c:v>13.380281690140844</c:v>
                </c:pt>
                <c:pt idx="2">
                  <c:v>13.380281690140844</c:v>
                </c:pt>
                <c:pt idx="3">
                  <c:v>13.380281690140844</c:v>
                </c:pt>
                <c:pt idx="4">
                  <c:v>11.267605633802818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3491584"/>
        <c:axId val="223493120"/>
      </c:barChart>
      <c:catAx>
        <c:axId val="2234915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3493120"/>
        <c:crosses val="min"/>
        <c:auto val="0"/>
        <c:lblAlgn val="ctr"/>
        <c:lblOffset val="100"/>
        <c:noMultiLvlLbl val="0"/>
      </c:catAx>
      <c:valAx>
        <c:axId val="223493120"/>
        <c:scaling>
          <c:orientation val="minMax"/>
          <c:max val="14.08450704225352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3491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099048684946841E-2"/>
          <c:y val="2.6544155181214907E-2"/>
          <c:w val="0.94180190263010644"/>
          <c:h val="0.9469116896375702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val>
            <c:numRef>
              <c:f>Sheet1!$A$1:$F$1</c:f>
              <c:numCache>
                <c:formatCode>General</c:formatCode>
                <c:ptCount val="6"/>
                <c:pt idx="0">
                  <c:v>35.344827586206897</c:v>
                </c:pt>
                <c:pt idx="1">
                  <c:v>21.551724137931032</c:v>
                </c:pt>
                <c:pt idx="2">
                  <c:v>18.103448275862068</c:v>
                </c:pt>
                <c:pt idx="3">
                  <c:v>16.379310344827587</c:v>
                </c:pt>
                <c:pt idx="4">
                  <c:v>6.0344827586206895</c:v>
                </c:pt>
                <c:pt idx="5">
                  <c:v>2.5862068965517242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3706496"/>
        <c:axId val="223720576"/>
      </c:barChart>
      <c:catAx>
        <c:axId val="22370649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3720576"/>
        <c:crosses val="min"/>
        <c:auto val="0"/>
        <c:lblAlgn val="ctr"/>
        <c:lblOffset val="100"/>
        <c:noMultiLvlLbl val="0"/>
      </c:catAx>
      <c:valAx>
        <c:axId val="223720576"/>
        <c:scaling>
          <c:orientation val="minMax"/>
          <c:max val="35.34482758620689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37064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88034188034191E-2"/>
          <c:y val="2.6544155181214907E-2"/>
          <c:w val="0.93162393162393164"/>
          <c:h val="0.9469116896375702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</c:dPt>
          <c:val>
            <c:numRef>
              <c:f>Sheet1!$A$1:$F$1</c:f>
              <c:numCache>
                <c:formatCode>General</c:formatCode>
                <c:ptCount val="6"/>
                <c:pt idx="0">
                  <c:v>25.925925925925924</c:v>
                </c:pt>
                <c:pt idx="1">
                  <c:v>20.37037037037037</c:v>
                </c:pt>
                <c:pt idx="2">
                  <c:v>16.666666666666664</c:v>
                </c:pt>
                <c:pt idx="3">
                  <c:v>16.666666666666664</c:v>
                </c:pt>
                <c:pt idx="4">
                  <c:v>14.814814814814813</c:v>
                </c:pt>
                <c:pt idx="5">
                  <c:v>5.5555555555555554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4486528"/>
        <c:axId val="224488064"/>
      </c:barChart>
      <c:catAx>
        <c:axId val="22448652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4488064"/>
        <c:crosses val="min"/>
        <c:auto val="0"/>
        <c:lblAlgn val="ctr"/>
        <c:lblOffset val="100"/>
        <c:noMultiLvlLbl val="0"/>
      </c:catAx>
      <c:valAx>
        <c:axId val="224488064"/>
        <c:scaling>
          <c:orientation val="minMax"/>
          <c:max val="25.92592592592592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44865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22627737226276E-2"/>
          <c:y val="2.3722627737226276E-2"/>
          <c:w val="0.95255474452554745"/>
          <c:h val="0.9525547445255474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C0C0C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D6D7D9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3.1934306569343068E-2"/>
                  <c:y val="-5.52007299270073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90510948905112E-2"/>
                  <c:y val="5.155109489051094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375912408759121E-2"/>
                  <c:y val="4.4251824817518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868613138686137E-2"/>
                  <c:y val="-2.645985401459853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Sheet1!$A$1:$A$4</c:f>
              <c:numCache>
                <c:formatCode>General</c:formatCode>
                <c:ptCount val="4"/>
                <c:pt idx="0">
                  <c:v>34.615384615384613</c:v>
                </c:pt>
                <c:pt idx="1">
                  <c:v>30.76923076923077</c:v>
                </c:pt>
                <c:pt idx="2">
                  <c:v>15.384615384615385</c:v>
                </c:pt>
                <c:pt idx="3">
                  <c:v>19.230769230769234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54237288135593E-2"/>
          <c:y val="3.1156381066506891E-2"/>
          <c:w val="0.92949152542372893"/>
          <c:h val="0.9376872378669862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</c:dPt>
          <c:val>
            <c:numRef>
              <c:f>Sheet1!$A$1:$E$1</c:f>
              <c:numCache>
                <c:formatCode>General</c:formatCode>
                <c:ptCount val="5"/>
                <c:pt idx="0">
                  <c:v>28.846153846153843</c:v>
                </c:pt>
                <c:pt idx="1">
                  <c:v>50</c:v>
                </c:pt>
                <c:pt idx="2">
                  <c:v>15.384615384615385</c:v>
                </c:pt>
                <c:pt idx="3">
                  <c:v>3.8461538461538463</c:v>
                </c:pt>
                <c:pt idx="4">
                  <c:v>1.9230769230769231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4965760"/>
        <c:axId val="224967296"/>
      </c:barChart>
      <c:catAx>
        <c:axId val="22496576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4967296"/>
        <c:crosses val="min"/>
        <c:auto val="0"/>
        <c:lblAlgn val="ctr"/>
        <c:lblOffset val="100"/>
        <c:noMultiLvlLbl val="0"/>
      </c:catAx>
      <c:valAx>
        <c:axId val="224967296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49657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13178786916483E-2"/>
          <c:y val="5.179282868525896E-2"/>
          <c:w val="0.96697364242616701"/>
          <c:h val="0.8964143426294820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D6D7D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1756113051762465E-4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Sheet1!$A$1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Sheet1!$A$2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5105792"/>
        <c:axId val="225107328"/>
      </c:barChart>
      <c:catAx>
        <c:axId val="2251057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5107328"/>
        <c:crosses val="min"/>
        <c:auto val="0"/>
        <c:lblAlgn val="ctr"/>
        <c:lblOffset val="100"/>
        <c:noMultiLvlLbl val="0"/>
      </c:catAx>
      <c:valAx>
        <c:axId val="2251073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51057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45287792536369E-2"/>
          <c:y val="1.6445287792536369E-2"/>
          <c:w val="0.96710942441492731"/>
          <c:h val="0.9671094244149273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</c:dPt>
          <c:val>
            <c:numRef>
              <c:f>Sheet1!$A$1:$A$2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959B3-5E44-47D9-A05A-9FC009A51AA0}" type="datetimeFigureOut">
              <a:rPr lang="en-GB" smtClean="0"/>
              <a:t>03/11/2020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B7A6-1517-43B4-BE23-15C6CBAB48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7A6-1517-43B4-BE23-15C6CBAB487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4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4B7A6-1517-43B4-BE23-15C6CBAB487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54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6336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41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914400" y="1537843"/>
            <a:ext cx="6896100" cy="1368933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975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914400" y="2694305"/>
            <a:ext cx="6896100" cy="1360811648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130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0" y="6313715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200" dirty="0" smtClean="0">
                <a:solidFill>
                  <a:srgbClr val="868D95"/>
                </a:solidFill>
                <a:latin typeface="Mute Light" panose="00000400000000000000" pitchFamily="50" charset="0"/>
              </a:rPr>
              <a:t>welcome to brighter</a:t>
            </a:r>
            <a:endParaRPr lang="en-GB" sz="1200" dirty="0">
              <a:solidFill>
                <a:srgbClr val="868D95"/>
              </a:solidFill>
              <a:latin typeface="Mute Light" panose="00000400000000000000" pitchFamily="50" charset="0"/>
            </a:endParaRP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1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2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">
    <p:bg>
      <p:bgPr>
        <a:gradFill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7486650" cy="4381500"/>
          </a:xfrm>
        </p:spPr>
        <p:txBody>
          <a:bodyPr>
            <a:normAutofit/>
          </a:bodyPr>
          <a:lstStyle>
            <a:lvl1pPr>
              <a:defRPr sz="4000">
                <a:gradFill>
                  <a:gsLst>
                    <a:gs pos="3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973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551C3F-E5B5-49AF-A85B-7D3B4FA182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3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820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31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627" y="1981199"/>
            <a:ext cx="538607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981199"/>
            <a:ext cx="538607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844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5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627" y="1981199"/>
            <a:ext cx="3380745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05627" y="1981199"/>
            <a:ext cx="3380745" cy="41957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215627" y="1981199"/>
            <a:ext cx="3380745" cy="41957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1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568245"/>
            <a:ext cx="7765589" cy="28057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buNone/>
              <a:defRPr lang="en-US" b="1" baseline="0" smtClean="0">
                <a:solidFill>
                  <a:schemeClr val="bg1"/>
                </a:solidFill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GB" sz="1800">
                <a:latin typeface="+mn-lt"/>
              </a:defRPr>
            </a:lvl5pPr>
          </a:lstStyle>
          <a:p>
            <a:pPr lvl="0">
              <a:tabLst>
                <a:tab pos="1600200" algn="l"/>
              </a:tabLst>
            </a:pPr>
            <a:r>
              <a:rPr lang="en-US" smtClean="0"/>
              <a:t>Enter Title Here</a:t>
            </a:r>
            <a:endParaRPr lang="en-US" dirty="0" smtClean="0"/>
          </a:p>
        </p:txBody>
      </p:sp>
      <p:sp>
        <p:nvSpPr>
          <p:cNvPr id="6" name="Divider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00440"/>
            <a:ext cx="7765589" cy="28057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buNone/>
              <a:defRPr lang="en-US" b="0" baseline="0" smtClean="0">
                <a:solidFill>
                  <a:schemeClr val="bg1"/>
                </a:solidFill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GB" sz="1800">
                <a:latin typeface="+mn-lt"/>
              </a:defRPr>
            </a:lvl5pPr>
          </a:lstStyle>
          <a:p>
            <a:pPr lvl="0">
              <a:tabLst>
                <a:tab pos="1600200" algn="l"/>
              </a:tabLst>
            </a:pPr>
            <a:r>
              <a:rPr lang="en-US" smtClean="0"/>
              <a:t>Enter Sub-title Here</a:t>
            </a:r>
            <a:endParaRPr lang="en-US" dirty="0" smtClean="0"/>
          </a:p>
        </p:txBody>
      </p:sp>
      <p:sp>
        <p:nvSpPr>
          <p:cNvPr id="7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166851" y="2928884"/>
            <a:ext cx="6336891" cy="5628095"/>
          </a:xfrm>
          <a:noFill/>
        </p:spPr>
        <p:txBody>
          <a:bodyPr vert="horz" wrap="none" lIns="0" tIns="0" rIns="0" bIns="0" rtlCol="0" anchor="b" anchorCtr="0">
            <a:noAutofit/>
          </a:bodyPr>
          <a:lstStyle>
            <a:lvl1pPr marL="0" indent="0" algn="r">
              <a:buNone/>
              <a:defRPr lang="en-US" sz="50000" b="1" dirty="0" smtClean="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>
              <a:tabLst>
                <a:tab pos="1600200" algn="l"/>
              </a:tabLst>
            </a:pPr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0461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gline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gImag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36" y="2427187"/>
            <a:ext cx="5199797" cy="19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arge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0" y="1537843"/>
            <a:ext cx="6896100" cy="1368933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975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 dirty="0" smtClean="0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0" y="2694305"/>
            <a:ext cx="6896100" cy="1360811648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130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 smtClean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0" y="6313715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Mute Light" panose="00000400000000000000" pitchFamily="50" charset="0"/>
              </a:rPr>
              <a:t>welcome to brighter</a:t>
            </a:r>
            <a:endParaRPr lang="en-GB" sz="1200" dirty="0">
              <a:solidFill>
                <a:srgbClr val="FFFFFF"/>
              </a:solidFill>
              <a:latin typeface="Mute Light" panose="00000400000000000000" pitchFamily="50" charset="0"/>
            </a:endParaRP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Cover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66" y="3278124"/>
            <a:ext cx="2188468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-legal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Cover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66" y="3278124"/>
            <a:ext cx="2188468" cy="301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1A0588-1E9B-8246-96A4-92BAD02C1055}"/>
              </a:ext>
            </a:extLst>
          </p:cNvPr>
          <p:cNvSpPr txBox="1"/>
          <p:nvPr userDrawn="1"/>
        </p:nvSpPr>
        <p:spPr>
          <a:xfrm>
            <a:off x="334297" y="4758812"/>
            <a:ext cx="11471880" cy="1746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This is  where you can place sample legal text if you need it. </a:t>
            </a:r>
          </a:p>
        </p:txBody>
      </p:sp>
    </p:spTree>
    <p:extLst>
      <p:ext uri="{BB962C8B-B14F-4D97-AF65-F5344CB8AC3E}">
        <p14:creationId xmlns:p14="http://schemas.microsoft.com/office/powerpoint/2010/main" val="51241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-Tagline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766" y="3278124"/>
            <a:ext cx="2574887" cy="8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6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tex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971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7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000" b="0" i="0" baseline="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1" y="6580191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>
            <a:lvl1pPr>
              <a:defRPr sz="4000">
                <a:gradFill>
                  <a:gsLst>
                    <a:gs pos="3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2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edium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0" y="1553973"/>
            <a:ext cx="6896100" cy="427215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2880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 smtClean="0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0" y="1935607"/>
            <a:ext cx="6896100" cy="2445766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9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 smtClean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0" y="6313715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200" dirty="0" smtClean="0">
                <a:solidFill>
                  <a:srgbClr val="868D95"/>
                </a:solidFill>
                <a:latin typeface="Mute Light" panose="00000400000000000000" pitchFamily="50" charset="0"/>
              </a:rPr>
              <a:t>welcome to brighter</a:t>
            </a:r>
            <a:endParaRPr lang="en-GB" sz="1200" dirty="0">
              <a:solidFill>
                <a:srgbClr val="868D95"/>
              </a:solidFill>
              <a:latin typeface="Mute Light" panose="00000400000000000000" pitchFamily="50" charset="0"/>
            </a:endParaRP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0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Medium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0" y="1553973"/>
            <a:ext cx="6896100" cy="427215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288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 smtClean="0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0" y="1935607"/>
            <a:ext cx="6896100" cy="2445766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96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 smtClean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0" y="6313715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Mute Light" panose="00000400000000000000" pitchFamily="50" charset="0"/>
              </a:rPr>
              <a:t>welcome to brighter</a:t>
            </a:r>
            <a:endParaRPr lang="en-GB" sz="1200" dirty="0">
              <a:solidFill>
                <a:srgbClr val="FFFFFF"/>
              </a:solidFill>
              <a:latin typeface="Mute Light" panose="00000400000000000000" pitchFamily="50" charset="0"/>
            </a:endParaRP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m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0" y="1529080"/>
            <a:ext cx="6896100" cy="27239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1200" baseline="0">
                <a:solidFill>
                  <a:schemeClr val="accent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 smtClean="0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0" y="1704086"/>
            <a:ext cx="6896100" cy="317258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80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  <a:tileRect/>
                </a:gra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 smtClean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0" y="6313715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200" dirty="0" smtClean="0">
                <a:solidFill>
                  <a:srgbClr val="868D95"/>
                </a:solidFill>
                <a:latin typeface="Mute Light" panose="00000400000000000000" pitchFamily="50" charset="0"/>
              </a:rPr>
              <a:t>welcome to brighter</a:t>
            </a:r>
            <a:endParaRPr lang="en-GB" sz="1200" dirty="0">
              <a:solidFill>
                <a:srgbClr val="868D95"/>
              </a:solidFill>
              <a:latin typeface="Mute Light" panose="00000400000000000000" pitchFamily="50" charset="0"/>
            </a:endParaRP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mall">
    <p:bg>
      <p:bgPr>
        <a:gradFill flip="none" rotWithShape="1"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roHeading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14400" y="1529080"/>
            <a:ext cx="6896100" cy="272390"/>
          </a:xfrm>
        </p:spPr>
        <p:txBody>
          <a:bodyPr vert="horz" wrap="none" lIns="0" tIns="0" rIns="0" bIns="0" rtlCol="0" anchor="t" anchorCtr="0">
            <a:noAutofit/>
          </a:bodyPr>
          <a:lstStyle>
            <a:lvl1pPr>
              <a:defRPr lang="en-GB" sz="1200" baseline="0">
                <a:solidFill>
                  <a:schemeClr val="bg1"/>
                </a:solidFill>
                <a:latin typeface="Mute" panose="00000500000000000000" pitchFamily="50" charset="0"/>
              </a:defRPr>
            </a:lvl1pPr>
          </a:lstStyle>
          <a:p>
            <a:pPr lvl="0"/>
            <a:r>
              <a:rPr lang="en-US" smtClean="0"/>
              <a:t>hero heading 1 here</a:t>
            </a:r>
            <a:endParaRPr lang="en-GB" dirty="0"/>
          </a:p>
        </p:txBody>
      </p:sp>
      <p:sp>
        <p:nvSpPr>
          <p:cNvPr id="3" name="HeroHeading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14400" y="1704086"/>
            <a:ext cx="6896100" cy="3172587"/>
          </a:xfr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1000"/>
              </a:spcBef>
              <a:buNone/>
              <a:defRPr lang="en-GB" sz="8000">
                <a:solidFill>
                  <a:schemeClr val="bg1"/>
                </a:solidFill>
                <a:latin typeface="Grifo S" panose="02050803090505060204" pitchFamily="18" charset="0"/>
              </a:defRPr>
            </a:lvl1pPr>
          </a:lstStyle>
          <a:p>
            <a:pPr lvl="0"/>
            <a:r>
              <a:rPr lang="en-US" smtClean="0"/>
              <a:t>hero head 2</a:t>
            </a:r>
            <a:endParaRPr lang="en-GB" dirty="0"/>
          </a:p>
        </p:txBody>
      </p:sp>
      <p:sp>
        <p:nvSpPr>
          <p:cNvPr id="7" name="Tagline"/>
          <p:cNvSpPr txBox="1"/>
          <p:nvPr userDrawn="1"/>
        </p:nvSpPr>
        <p:spPr>
          <a:xfrm>
            <a:off x="914400" y="6313715"/>
            <a:ext cx="1581459" cy="276999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200" dirty="0" smtClean="0">
                <a:solidFill>
                  <a:srgbClr val="FFFFFF"/>
                </a:solidFill>
                <a:latin typeface="Mute Light" panose="00000400000000000000" pitchFamily="50" charset="0"/>
              </a:rPr>
              <a:t>welcome to brighter</a:t>
            </a:r>
            <a:endParaRPr lang="en-GB" sz="1200" dirty="0">
              <a:solidFill>
                <a:srgbClr val="FFFFFF"/>
              </a:solidFill>
              <a:latin typeface="Mute Light" panose="00000400000000000000" pitchFamily="50" charset="0"/>
            </a:endParaRPr>
          </a:p>
        </p:txBody>
      </p:sp>
      <p:pic>
        <p:nvPicPr>
          <p:cNvPr id="4" name="FrontCover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7" y="572389"/>
            <a:ext cx="1591059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7855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759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551C3F-E5B5-49AF-A85B-7D3B4FA182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7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 background">
    <p:bg>
      <p:bgPr>
        <a:gradFill>
          <a:gsLst>
            <a:gs pos="30000">
              <a:schemeClr val="accent1"/>
            </a:gs>
            <a:gs pos="10000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918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8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800" b="0" i="0" baseline="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8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ext 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6214110" y="6580189"/>
            <a:ext cx="4191000" cy="168481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"/>
            <a:ext cx="7486650" cy="4381500"/>
          </a:xfrm>
        </p:spPr>
        <p:txBody>
          <a:bodyPr>
            <a:normAutofit/>
          </a:bodyPr>
          <a:lstStyle>
            <a:lvl1pPr>
              <a:defRPr sz="4000">
                <a:gradFill>
                  <a:gsLst>
                    <a:gs pos="3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>
                <a:solidFill>
                  <a:srgbClr val="B9BFC7"/>
                </a:solidFill>
              </a:rPr>
              <a:pPr/>
              <a:t>‹#›</a:t>
            </a:fld>
            <a:endParaRPr dirty="0">
              <a:solidFill>
                <a:srgbClr val="B9BFC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980745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65" name="think-cell Slide" r:id="rId29" imgW="347" imgH="348" progId="TCLayout.ActiveDocument.1">
                  <p:embed/>
                </p:oleObj>
              </mc:Choice>
              <mc:Fallback>
                <p:oleObj name="think-cell Slide" r:id="rId2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500" b="0" i="0" baseline="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SlideTitle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95628" y="442712"/>
            <a:ext cx="11000745" cy="952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Body"/>
          <p:cNvSpPr>
            <a:spLocks noGrp="1"/>
          </p:cNvSpPr>
          <p:nvPr>
            <p:ph type="body" idx="1"/>
          </p:nvPr>
        </p:nvSpPr>
        <p:spPr>
          <a:xfrm>
            <a:off x="595628" y="1981199"/>
            <a:ext cx="11000745" cy="41957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10907525" y="6477000"/>
            <a:ext cx="688848" cy="27781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1000" smtClean="0">
                <a:solidFill>
                  <a:schemeClr val="tx1"/>
                </a:solidFill>
                <a:latin typeface="Mute" panose="00000500000000000000" pitchFamily="50" charset="0"/>
              </a:defRPr>
            </a:lvl1pPr>
          </a:lstStyle>
          <a:p>
            <a:pPr algn="r"/>
            <a:fld id="{69551C3F-E5B5-49AF-A85B-7D3B4FA1826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Date"/>
          <p:cNvSpPr>
            <a:spLocks noGrp="1"/>
          </p:cNvSpPr>
          <p:nvPr>
            <p:ph type="dt" sz="half" idx="2"/>
          </p:nvPr>
        </p:nvSpPr>
        <p:spPr>
          <a:xfrm>
            <a:off x="2628000" y="6477600"/>
            <a:ext cx="2743200" cy="100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800" b="0" smtClean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B9BFC7"/>
              </a:solidFill>
            </a:endParaRPr>
          </a:p>
        </p:txBody>
      </p:sp>
      <p:sp>
        <p:nvSpPr>
          <p:cNvPr id="4" name="FilePath"/>
          <p:cNvSpPr txBox="1"/>
          <p:nvPr userDrawn="1"/>
        </p:nvSpPr>
        <p:spPr>
          <a:xfrm>
            <a:off x="2628000" y="6636000"/>
            <a:ext cx="2743200" cy="1192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tabLst>
                <a:tab pos="1600200" algn="l"/>
              </a:tabLst>
              <a:defRPr sz="600">
                <a:solidFill>
                  <a:schemeClr val="bg2"/>
                </a:solidFill>
                <a:latin typeface="Mute" panose="00000500000000000000" pitchFamily="50" charset="0"/>
              </a:defRPr>
            </a:lvl1pPr>
          </a:lstStyle>
          <a:p>
            <a:endParaRPr lang="en-GB" sz="800" dirty="0" smtClean="0">
              <a:solidFill>
                <a:srgbClr val="B9BFC7"/>
              </a:solidFill>
              <a:latin typeface="Mute"/>
            </a:endParaRPr>
          </a:p>
        </p:txBody>
      </p:sp>
      <p:sp>
        <p:nvSpPr>
          <p:cNvPr id="8" name="Business" hidden="1"/>
          <p:cNvSpPr txBox="1">
            <a:spLocks/>
          </p:cNvSpPr>
          <p:nvPr userDrawn="1"/>
        </p:nvSpPr>
        <p:spPr>
          <a:xfrm>
            <a:off x="6214110" y="6325200"/>
            <a:ext cx="4191000" cy="277811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B9BFC7"/>
                </a:solidFill>
                <a:latin typeface="Mute"/>
              </a:rPr>
              <a:t>Mercer</a:t>
            </a:r>
          </a:p>
        </p:txBody>
      </p:sp>
      <p:sp>
        <p:nvSpPr>
          <p:cNvPr id="9" name="Copyright"/>
          <p:cNvSpPr txBox="1">
            <a:spLocks/>
          </p:cNvSpPr>
          <p:nvPr userDrawn="1"/>
        </p:nvSpPr>
        <p:spPr>
          <a:xfrm>
            <a:off x="6214110" y="6477600"/>
            <a:ext cx="4191000" cy="277811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B9BFC7"/>
                </a:solidFill>
              </a:rPr>
              <a:t>Copyright © 2020 Mercer (US) Inc. All rights reserved.</a:t>
            </a:r>
          </a:p>
        </p:txBody>
      </p:sp>
      <p:pic>
        <p:nvPicPr>
          <p:cNvPr id="5" name="ContentLogo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28" y="6477000"/>
            <a:ext cx="874778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7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200"/>
        </a:spcBef>
        <a:buFont typeface="Mute" panose="00000500000000000000" pitchFamily="50" charset="0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60" userDrawn="1">
          <p15:clr>
            <a:srgbClr val="F26B43"/>
          </p15:clr>
        </p15:guide>
        <p15:guide id="8" pos="7320" userDrawn="1">
          <p15:clr>
            <a:srgbClr val="F26B43"/>
          </p15:clr>
        </p15:guide>
        <p15:guide id="9" orient="horz" pos="264" userDrawn="1">
          <p15:clr>
            <a:srgbClr val="F26B43"/>
          </p15:clr>
        </p15:guide>
        <p15:guide id="11" orient="horz" pos="1056" userDrawn="1">
          <p15:clr>
            <a:srgbClr val="F26B43"/>
          </p15:clr>
        </p15:guide>
        <p15:guide id="1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9.vml"/><Relationship Id="rId6" Type="http://schemas.openxmlformats.org/officeDocument/2006/relationships/tags" Target="../tags/tag34.xml"/><Relationship Id="rId11" Type="http://schemas.openxmlformats.org/officeDocument/2006/relationships/image" Target="../media/image13.png"/><Relationship Id="rId5" Type="http://schemas.openxmlformats.org/officeDocument/2006/relationships/tags" Target="../tags/tag33.xml"/><Relationship Id="rId10" Type="http://schemas.openxmlformats.org/officeDocument/2006/relationships/image" Target="../media/image8.emf"/><Relationship Id="rId4" Type="http://schemas.openxmlformats.org/officeDocument/2006/relationships/tags" Target="../tags/tag32.xml"/><Relationship Id="rId9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chart" Target="../charts/chart5.xml"/><Relationship Id="rId3" Type="http://schemas.openxmlformats.org/officeDocument/2006/relationships/tags" Target="../tags/tag98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chart" Target="../charts/chart4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28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14.emf"/><Relationship Id="rId28" Type="http://schemas.openxmlformats.org/officeDocument/2006/relationships/image" Target="../media/image29.jpe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oleObject" Target="../embeddings/oleObject18.bin"/><Relationship Id="rId27" Type="http://schemas.openxmlformats.org/officeDocument/2006/relationships/hyperlink" Target="https://www.google.com/url?sa=i&amp;url=https://www.vectorstock.com/royalty-free-vector/red-flag-marker-icon-symbol-vector-25498880&amp;psig=AOvVaw2y2UdFt3ggyj2lN8iYjDuY&amp;ust=1604426958587000&amp;source=images&amp;cd=vfe&amp;ved=0CAIQjRxqFwoTCIDM5aq65OwCFQAAAAAdAAAAABAJ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www.vectorstock.com/royalty-free-vector/speed-test-internet-measure-speedometer-icon-fast-vector-26165220&amp;psig=AOvVaw2MSB6pNmFOYu8kU_AVCs1j&amp;ust=1604432175470000&amp;source=images&amp;cd=vfe&amp;ved=0CAIQjRxqFwoTCNjBy_DN5OwCFQAAAAAdAAAAABAM" TargetMode="External"/><Relationship Id="rId3" Type="http://schemas.openxmlformats.org/officeDocument/2006/relationships/tags" Target="../tags/tag117.xml"/><Relationship Id="rId7" Type="http://schemas.openxmlformats.org/officeDocument/2006/relationships/image" Target="../media/image14.emf"/><Relationship Id="rId2" Type="http://schemas.openxmlformats.org/officeDocument/2006/relationships/tags" Target="../tags/tag11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18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chart" Target="../charts/chart6.xml"/><Relationship Id="rId3" Type="http://schemas.openxmlformats.org/officeDocument/2006/relationships/tags" Target="../tags/tag120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32.png"/><Relationship Id="rId2" Type="http://schemas.openxmlformats.org/officeDocument/2006/relationships/tags" Target="../tags/tag119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7.xml"/><Relationship Id="rId11" Type="http://schemas.openxmlformats.org/officeDocument/2006/relationships/hyperlink" Target="https://www.google.com/url?sa=i&amp;url=https://thenounproject.com/term/superhero/&amp;psig=AOvVaw0S_tD5-GxwkCMLQ3hKyU8m&amp;ust=1604434223992000&amp;source=images&amp;cd=vfe&amp;ved=0CAIQjRxqFwoTCLDzkrTV5OwCFQAAAAAdAAAAABAD" TargetMode="External"/><Relationship Id="rId5" Type="http://schemas.openxmlformats.org/officeDocument/2006/relationships/tags" Target="../tags/tag122.xml"/><Relationship Id="rId10" Type="http://schemas.openxmlformats.org/officeDocument/2006/relationships/image" Target="../media/image31.png"/><Relationship Id="rId4" Type="http://schemas.openxmlformats.org/officeDocument/2006/relationships/tags" Target="../tags/tag121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3.pn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2.xml"/><Relationship Id="rId12" Type="http://schemas.openxmlformats.org/officeDocument/2006/relationships/hyperlink" Target="https://www.google.com/url?sa=i&amp;url=http://workflo-solutions.co.uk/it-icon-2/&amp;psig=AOvVaw0zyRQIQdQhQl1MTePzrvIO&amp;ust=1604436066059000&amp;source=images&amp;cd=vfe&amp;ved=0CAIQjRxqFwoTCMCBxqPc5OwCFQAAAAAdAAAAABAD" TargetMode="External"/><Relationship Id="rId17" Type="http://schemas.openxmlformats.org/officeDocument/2006/relationships/image" Target="../media/image35.png"/><Relationship Id="rId2" Type="http://schemas.openxmlformats.org/officeDocument/2006/relationships/tags" Target="../tags/tag123.xml"/><Relationship Id="rId16" Type="http://schemas.openxmlformats.org/officeDocument/2006/relationships/hyperlink" Target="https://www.google.com/url?sa=i&amp;url=https://iconscout.com/icon/human-resource-hr-interview-user-discussion-strategy-7&amp;psig=AOvVaw0vF6Szft8_GMiivVmvL7E0&amp;ust=1604436221423000&amp;source=images&amp;cd=vfe&amp;ved=0CAIQjRxqFwoTCJjf2Ozc5OwCFQAAAAAdAAAAABAI" TargetMode="Externa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7.xml"/><Relationship Id="rId11" Type="http://schemas.openxmlformats.org/officeDocument/2006/relationships/chart" Target="../charts/chart7.xml"/><Relationship Id="rId5" Type="http://schemas.openxmlformats.org/officeDocument/2006/relationships/tags" Target="../tags/tag126.xml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tags" Target="../tags/tag125.xml"/><Relationship Id="rId9" Type="http://schemas.openxmlformats.org/officeDocument/2006/relationships/image" Target="../media/image14.emf"/><Relationship Id="rId14" Type="http://schemas.openxmlformats.org/officeDocument/2006/relationships/hyperlink" Target="https://www.google.com/url?sa=i&amp;url=https://www.freepik.com/free-icon/big-money-bag_817669.htm&amp;psig=AOvVaw1jeBDwGLGKgczGc04WzW-Y&amp;ust=1604436148809000&amp;source=images&amp;cd=vfe&amp;ved=0CAIQjRxqFwoTCKjsoc7c5OwCFQAAAAAdAAAAABAJ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://thenounproject.com/term/gap-analysis/30216/&amp;psig=AOvVaw3WS5fXlebzYjV7rbt1s-58&amp;ust=1604437386497000&amp;source=images&amp;cd=vfe&amp;ved=0CAIQjRxqFwoTCNCe1qLh5OwCFQAAAAAdAAAAABAS" TargetMode="External"/><Relationship Id="rId3" Type="http://schemas.openxmlformats.org/officeDocument/2006/relationships/tags" Target="../tags/tag128.xml"/><Relationship Id="rId7" Type="http://schemas.openxmlformats.org/officeDocument/2006/relationships/image" Target="../media/image36.emf"/><Relationship Id="rId2" Type="http://schemas.openxmlformats.org/officeDocument/2006/relationships/tags" Target="../tags/tag12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9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36.emf"/><Relationship Id="rId2" Type="http://schemas.openxmlformats.org/officeDocument/2006/relationships/tags" Target="../tags/tag13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134.xml"/><Relationship Id="rId7" Type="http://schemas.openxmlformats.org/officeDocument/2006/relationships/image" Target="../media/image3.emf"/><Relationship Id="rId12" Type="http://schemas.openxmlformats.org/officeDocument/2006/relationships/image" Target="../media/image42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0.png"/><Relationship Id="rId4" Type="http://schemas.openxmlformats.org/officeDocument/2006/relationships/tags" Target="../tags/tag135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7.xml"/><Relationship Id="rId7" Type="http://schemas.openxmlformats.org/officeDocument/2006/relationships/image" Target="../media/image14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0.xml"/><Relationship Id="rId7" Type="http://schemas.openxmlformats.org/officeDocument/2006/relationships/image" Target="../media/image14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tags" Target="../tags/tag41.xm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4.emf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6.xml"/><Relationship Id="rId7" Type="http://schemas.openxmlformats.org/officeDocument/2006/relationships/image" Target="../media/image14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tags" Target="../tags/tag47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4.emf"/><Relationship Id="rId2" Type="http://schemas.openxmlformats.org/officeDocument/2006/relationships/tags" Target="../tags/tag4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2.xml"/><Relationship Id="rId7" Type="http://schemas.openxmlformats.org/officeDocument/2006/relationships/image" Target="../media/image14.emf"/><Relationship Id="rId2" Type="http://schemas.openxmlformats.org/officeDocument/2006/relationships/tags" Target="../tags/tag5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tags" Target="../tags/tag53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14.emf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oleObject" Target="../embeddings/oleObject16.bin"/><Relationship Id="rId2" Type="http://schemas.openxmlformats.org/officeDocument/2006/relationships/tags" Target="../tags/tag54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16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chart" Target="../charts/chart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image" Target="../media/image27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image" Target="../media/image14.emf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oleObject" Target="../embeddings/oleObject17.bin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chart" Target="../charts/chart3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5845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57" name="think-cell Slide" r:id="rId9" imgW="470" imgH="469" progId="TCLayout.ActiveDocument.1">
                  <p:embed/>
                </p:oleObj>
              </mc:Choice>
              <mc:Fallback>
                <p:oleObj name="think-cell Slide" r:id="rId9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537843"/>
            <a:ext cx="1946046" cy="609398"/>
          </a:xfrm>
        </p:spPr>
        <p:txBody>
          <a:bodyPr>
            <a:spAutoFit/>
          </a:bodyPr>
          <a:lstStyle/>
          <a:p>
            <a:r>
              <a:rPr lang="en-GB" sz="440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"/>
          <p:cNvSpPr txBox="1"/>
          <p:nvPr>
            <p:custDataLst>
              <p:tags r:id="rId4"/>
            </p:custDataLst>
          </p:nvPr>
        </p:nvSpPr>
        <p:spPr>
          <a:xfrm>
            <a:off x="914400" y="5170714"/>
            <a:ext cx="1581459" cy="28604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tabLst>
                <a:tab pos="1600200" algn="l"/>
              </a:tabLst>
            </a:pPr>
            <a:r>
              <a:rPr lang="en-GB" sz="1200" dirty="0" smtClean="0">
                <a:solidFill>
                  <a:schemeClr val="bg1"/>
                </a:solidFill>
              </a:rPr>
              <a:t>November 4</a:t>
            </a:r>
            <a:r>
              <a:rPr lang="en-GB" sz="1200" baseline="30000" dirty="0" smtClean="0">
                <a:solidFill>
                  <a:schemeClr val="bg1"/>
                </a:solidFill>
              </a:rPr>
              <a:t>th</a:t>
            </a:r>
            <a:r>
              <a:rPr lang="en-GB" sz="1200" dirty="0" smtClean="0">
                <a:solidFill>
                  <a:schemeClr val="bg1"/>
                </a:solidFill>
              </a:rPr>
              <a:t> 2020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Summary"/>
          <p:cNvSpPr txBox="1"/>
          <p:nvPr>
            <p:custDataLst>
              <p:tags r:id="rId5"/>
            </p:custDataLst>
          </p:nvPr>
        </p:nvSpPr>
        <p:spPr>
          <a:xfrm>
            <a:off x="2628900" y="5170714"/>
            <a:ext cx="1581459" cy="28604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l">
              <a:tabLst>
                <a:tab pos="1600200" algn="l"/>
              </a:tabLst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040" y="435604"/>
            <a:ext cx="8901216" cy="6422396"/>
          </a:xfrm>
          <a:prstGeom prst="rect">
            <a:avLst/>
          </a:prstGeom>
        </p:spPr>
      </p:pic>
      <p:sp>
        <p:nvSpPr>
          <p:cNvPr id="12" name="LegalShort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214110" y="6324600"/>
            <a:ext cx="4191000" cy="27781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2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Mercer Financial Services Middle East Limited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Registered With DIFC, License No. CL0939 and Regulated by the DFSA.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HeroHeading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914400" y="2183668"/>
            <a:ext cx="7545720" cy="2363724"/>
          </a:xfrm>
        </p:spPr>
        <p:txBody>
          <a:bodyPr>
            <a:spAutoFit/>
          </a:bodyPr>
          <a:lstStyle/>
          <a:p>
            <a: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for </a:t>
            </a:r>
            <a:b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63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84551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90" name="think-cell Slide" r:id="rId22" imgW="415" imgH="416" progId="TCLayout.ActiveDocument.1">
                  <p:embed/>
                </p:oleObj>
              </mc:Choice>
              <mc:Fallback>
                <p:oleObj name="think-cell Slide" r:id="rId22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Organizations need to </a:t>
            </a:r>
            <a:r>
              <a:rPr lang="en-US" dirty="0" smtClean="0"/>
              <a:t>invest in data analytics </a:t>
            </a:r>
            <a:r>
              <a:rPr lang="en-US" dirty="0"/>
              <a:t>in order to respond to the changes in the workforce especially on </a:t>
            </a:r>
            <a:r>
              <a:rPr lang="en-US" dirty="0" smtClean="0"/>
              <a:t>the account </a:t>
            </a:r>
            <a:r>
              <a:rPr lang="en-US" dirty="0"/>
              <a:t>of </a:t>
            </a:r>
            <a:r>
              <a:rPr lang="en-US" dirty="0" smtClean="0"/>
              <a:t>global </a:t>
            </a:r>
            <a:r>
              <a:rPr lang="en-US" dirty="0"/>
              <a:t>trends</a:t>
            </a:r>
            <a:br>
              <a:rPr lang="en-US" dirty="0"/>
            </a:b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548002" y="442712"/>
            <a:ext cx="528248" cy="496266"/>
            <a:chOff x="11601858" y="35434"/>
            <a:chExt cx="528248" cy="496266"/>
          </a:xfrm>
        </p:grpSpPr>
        <p:sp>
          <p:nvSpPr>
            <p:cNvPr id="40" name="Rectangle 39"/>
            <p:cNvSpPr/>
            <p:nvPr/>
          </p:nvSpPr>
          <p:spPr>
            <a:xfrm>
              <a:off x="11601858" y="304578"/>
              <a:ext cx="528248" cy="227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Agility</a:t>
              </a:r>
              <a:endParaRPr lang="en-US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576" y="35434"/>
              <a:ext cx="324812" cy="32481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595628" y="1587900"/>
            <a:ext cx="5943600" cy="2090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Though RPA and AI were identified as major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global </a:t>
            </a:r>
            <a:r>
              <a:rPr lang="en-IN" dirty="0"/>
              <a:t>trends…</a:t>
            </a:r>
            <a:endParaRPr lang="en-US" dirty="0"/>
          </a:p>
        </p:txBody>
      </p:sp>
      <p:graphicFrame>
        <p:nvGraphicFramePr>
          <p:cNvPr id="121" name="Chart 120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0770559"/>
              </p:ext>
            </p:extLst>
          </p:nvPr>
        </p:nvGraphicFramePr>
        <p:xfrm>
          <a:off x="938213" y="2524125"/>
          <a:ext cx="34798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44" name="SlideBody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559175" y="2405063"/>
            <a:ext cx="13795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707D10-A4B8-45CF-BD79-BC31886AA30E}" type="datetime'''I''m''pro''v''''e''''me''n''t'' o''''f &#10;''''p''roc''ess''es'">
              <a:rPr lang="en-IN" altLang="en-US" sz="1400" b="1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Improvement of 
processes</a:t>
            </a:fld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45" name="SlideBody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529013" y="5715000"/>
            <a:ext cx="1382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E50620B-598A-4E16-A81C-D8E4B61D2A30}" type="datetime'''A''''uto''''''''''''''''''mat''io''n &amp;'' AI'''''''''''''''''">
              <a:rPr lang="en-US" altLang="en-US" sz="1400" b="1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Automation &amp; AI</a:t>
            </a:fld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47" name="SlideBody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52463" y="3544888"/>
            <a:ext cx="417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EE6E7E7-8F1F-464E-8D85-15B0385BC8AD}" type="datetime'O''t''he''''''''''''''''''r''''s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6" name="SlideBody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88963" y="5562600"/>
            <a:ext cx="1009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F6C0981-B8CB-45E6-8778-D5E0D9F0A8B8}" type="datetime'''R''''''em''''o''''t''e'' ''''''work''''''''''''i''''n''g''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Remote working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76950" y="1587900"/>
            <a:ext cx="5470525" cy="2095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…the </a:t>
            </a:r>
            <a:r>
              <a:rPr lang="en-IN" dirty="0" smtClean="0"/>
              <a:t>penetration of data </a:t>
            </a:r>
            <a:r>
              <a:rPr lang="en-IN" dirty="0"/>
              <a:t>analytics in organizations has been very low</a:t>
            </a:r>
            <a:endParaRPr lang="en-US" dirty="0"/>
          </a:p>
        </p:txBody>
      </p:sp>
      <p:graphicFrame>
        <p:nvGraphicFramePr>
          <p:cNvPr id="116" name="Chart 115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970713622"/>
              </p:ext>
            </p:extLst>
          </p:nvPr>
        </p:nvGraphicFramePr>
        <p:xfrm>
          <a:off x="8947150" y="3021013"/>
          <a:ext cx="2341563" cy="264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99" name="SlideBody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827838" y="4673600"/>
            <a:ext cx="210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D7EA920-6B8A-4E04-A512-9EC608F4231E}" type="thinkcell&lt;?xml version=&quot;1.0&quot; encoding=&quot;UTF-16&quot; standalone=&quot;yes&quot;?&gt;&lt;root reqver=&quot;25060&quot;&gt;&lt;version val=&quot;28418&quot;/&gt;&lt;PersistentType&gt;&lt;m_guid val=&quot;34cfb380-15d5-44f3-9f3a-7108643bb657&quot;/&gt;&lt;m_prec&gt;&lt;m_yearfmt&gt;&lt;begin val=&quot;0&quot;/&gt;&lt;end val=&quot;4&quot;/&gt;&lt;/m_yearfmt&gt;&lt;/m_prec&gt;&lt;/PersistentType&gt;&lt;/root&gt;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Cause and effect analysis of key 
workforce and business outcomes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5" name="SlideBody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310813" y="32670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2F81D1-5A60-436B-831B-850463E90E92}" type="datetime'''''''29%''''''''''''''''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29%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100" name="SlideBody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529388" y="5170488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B766CD3-7F37-4D65-862D-ADDB2AD9F8DF}" type="thinkcell&lt;?xml version=&quot;1.0&quot; encoding=&quot;UTF-16&quot; standalone=&quot;yes&quot;?&gt;&lt;root reqver=&quot;25060&quot;&gt;&lt;version val=&quot;28418&quot;/&gt;&lt;PersistentType&gt;&lt;m_guid val=&quot;105441e6-e5ee-496b-a13b-6bd936c12d9d&quot;/&gt;&lt;m_prec&gt;&lt;m_yearfmt&gt;&lt;begin val=&quot;0&quot;/&gt;&lt;end val=&quot;4&quot;/&gt;&lt;/m_yearfmt&gt;&lt;/m_prec&gt;&lt;/PersistentType&gt;&lt;/root&gt;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Predictive analytics in critical business 
and human related decisions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4" name="SlideBody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618288" y="3182938"/>
            <a:ext cx="2319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1B790BF-9E77-4436-9897-A6DA46B7D440}" type="datetime'No use'' of analytics in making human'' &#10;capi''tal decisions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No use of analytics in making human 
capital decisions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6" name="SlideBody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834188" y="3763963"/>
            <a:ext cx="2103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EA64577-02B7-4A01-885F-F8EE07E7FBC0}" type="datetime'Basic re''p''o''r''''ting and'''' tr''e''''''nd an''a''lysis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Basic reporting and trend analysis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3" name="SlideBody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9725025" y="4260850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2DE19C4-EAD5-4B53-A59A-2D603B6F0E44}" type="datetime'1''''''''''5''''''''''''''%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7" name="SlideBody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143750" y="4176713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D8475C3-DE49-4CC5-BF22-B1E43DC4A167}" type="datetime'''Benchm''a''rk''ing and business &#10;metrics ''an''''aly''si''s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Benchmarking and business 
metrics analysis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8" name="SlideBody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1231563" y="3763963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6B2A1C-598F-4C9A-BA3D-D6DA62F2A5C3}" type="datetime'''5''''''''''''0''''''''''''''''''''''''''%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101" name="SlideBody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9221788" y="4757738"/>
            <a:ext cx="242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20C950A-D8DB-47A7-9D43-ED26DD6C794D}" type="datetime'''''''''''4''''''''''''''''%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102" name="SlideBody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9139238" y="5254625"/>
            <a:ext cx="242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8A1FEC-9AE7-40F8-A0EB-59C82F7FC378}" type="datetime'''''''''''''2''''''''''''''''''''''%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87256" y="1898529"/>
            <a:ext cx="5662464" cy="3668600"/>
            <a:chOff x="5987256" y="1898529"/>
            <a:chExt cx="5662464" cy="3668600"/>
          </a:xfrm>
        </p:grpSpPr>
        <p:grpSp>
          <p:nvGrpSpPr>
            <p:cNvPr id="6" name="Group 5"/>
            <p:cNvGrpSpPr/>
            <p:nvPr/>
          </p:nvGrpSpPr>
          <p:grpSpPr>
            <a:xfrm>
              <a:off x="5987256" y="3098249"/>
              <a:ext cx="303100" cy="2468880"/>
              <a:chOff x="5987256" y="3098249"/>
              <a:chExt cx="303100" cy="2468880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>
                <a:off x="6287180" y="3136900"/>
                <a:ext cx="3176" cy="242570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 rot="16200000">
                <a:off x="4842510" y="4242995"/>
                <a:ext cx="2468880" cy="179388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algn="ctr"/>
                <a:r>
                  <a:rPr lang="en-IN" sz="14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Increased use of analytics</a:t>
                </a: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529388" y="1898529"/>
              <a:ext cx="5120332" cy="2165471"/>
              <a:chOff x="6529388" y="1898529"/>
              <a:chExt cx="5120332" cy="2165471"/>
            </a:xfrm>
          </p:grpSpPr>
          <p:pic>
            <p:nvPicPr>
              <p:cNvPr id="1155077" name="Picture 5" descr="Red flag marker icon symbol Royalty Free Vector Image">
                <a:hlinkClick r:id="rId27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845"/>
              <a:stretch/>
            </p:blipFill>
            <p:spPr bwMode="auto">
              <a:xfrm>
                <a:off x="8643872" y="1898529"/>
                <a:ext cx="1005665" cy="946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529388" y="2830513"/>
                <a:ext cx="5120332" cy="12334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9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62148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16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pic>
        <p:nvPicPr>
          <p:cNvPr id="34" name="Picture 5" descr="Speed test internet measure speedometer icon fast Vector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0" b="9094"/>
          <a:stretch/>
        </p:blipFill>
        <p:spPr bwMode="auto">
          <a:xfrm>
            <a:off x="3117850" y="2203507"/>
            <a:ext cx="5729968" cy="28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The ability of an organization to successfully meet </a:t>
            </a:r>
            <a:r>
              <a:rPr lang="en-US" dirty="0" smtClean="0"/>
              <a:t>the challenges </a:t>
            </a:r>
            <a:r>
              <a:rPr lang="en-US" dirty="0"/>
              <a:t>can only be realized with the support of the organization’s leadership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1548002" y="442712"/>
            <a:ext cx="528248" cy="496266"/>
            <a:chOff x="11601858" y="35434"/>
            <a:chExt cx="528248" cy="496266"/>
          </a:xfrm>
        </p:grpSpPr>
        <p:sp>
          <p:nvSpPr>
            <p:cNvPr id="40" name="Rectangle 39"/>
            <p:cNvSpPr/>
            <p:nvPr/>
          </p:nvSpPr>
          <p:spPr>
            <a:xfrm>
              <a:off x="11601858" y="304578"/>
              <a:ext cx="528248" cy="227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Agility</a:t>
              </a:r>
              <a:endParaRPr lang="en-US" sz="1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576" y="35434"/>
              <a:ext cx="324812" cy="32481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89767" y="2354424"/>
            <a:ext cx="3193233" cy="2205057"/>
            <a:chOff x="6852467" y="2773343"/>
            <a:chExt cx="3193233" cy="2205057"/>
          </a:xfrm>
        </p:grpSpPr>
        <p:sp>
          <p:nvSpPr>
            <p:cNvPr id="38" name="Rectangle 37"/>
            <p:cNvSpPr/>
            <p:nvPr/>
          </p:nvSpPr>
          <p:spPr>
            <a:xfrm>
              <a:off x="6852467" y="2773343"/>
              <a:ext cx="2763289" cy="987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7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  <a:endParaRPr lang="en-IN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25744" y="3797093"/>
              <a:ext cx="3119956" cy="118130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surveyed organizations believe they are </a:t>
              </a:r>
              <a:r>
                <a:rPr 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slow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do not have the </a:t>
              </a:r>
              <a:r>
                <a:rPr 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right agility 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support to respond to </a:t>
              </a:r>
              <a:r>
                <a:rPr 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future </a:t>
              </a:r>
              <a:r>
                <a:rPr lang="en-US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workforce trends/ changes</a:t>
              </a:r>
              <a:endParaRPr lang="en-I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79534" y="2354424"/>
            <a:ext cx="6670186" cy="2344757"/>
            <a:chOff x="4979534" y="2204296"/>
            <a:chExt cx="6670186" cy="2344757"/>
          </a:xfrm>
        </p:grpSpPr>
        <p:grpSp>
          <p:nvGrpSpPr>
            <p:cNvPr id="5" name="Group 4"/>
            <p:cNvGrpSpPr/>
            <p:nvPr/>
          </p:nvGrpSpPr>
          <p:grpSpPr>
            <a:xfrm>
              <a:off x="4979534" y="3162300"/>
              <a:ext cx="1899784" cy="1386753"/>
              <a:chOff x="5207000" y="3022600"/>
              <a:chExt cx="1899784" cy="138675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207000" y="3022600"/>
                <a:ext cx="1003300" cy="127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156101" name="Picture 5" descr="Speed test internet measure speedometer icon fast Vector Image">
                <a:hlinkClick r:id="rId8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66" t="25000" r="31576" b="59138"/>
              <a:stretch/>
            </p:blipFill>
            <p:spPr bwMode="auto">
              <a:xfrm>
                <a:off x="5811384" y="3398259"/>
                <a:ext cx="1295400" cy="1011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8456487" y="2204296"/>
              <a:ext cx="3193233" cy="2205057"/>
              <a:chOff x="6852467" y="2773343"/>
              <a:chExt cx="3193233" cy="220505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852467" y="2773343"/>
                <a:ext cx="2763289" cy="9870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7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  <a:endParaRPr lang="en-IN" sz="7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25744" y="3797093"/>
                <a:ext cx="3119956" cy="118130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respondents believe that workforce initiatives will gather </a:t>
                </a: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buy-in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driven centrally by the </a:t>
                </a:r>
                <a:r>
                  <a:rPr lang="en-US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leadership</a:t>
                </a: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0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7678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1" name="think-cell Slide" r:id="rId8" imgW="415" imgH="416" progId="TCLayout.ActiveDocument.1">
                  <p:embed/>
                </p:oleObj>
              </mc:Choice>
              <mc:Fallback>
                <p:oleObj name="think-cell Slide" r:id="rId8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Organizations are reducing their efforts from talent acquisition and </a:t>
            </a:r>
            <a:r>
              <a:rPr lang="en-US" dirty="0" smtClean="0"/>
              <a:t>focusing </a:t>
            </a:r>
            <a:r>
              <a:rPr lang="en-US" dirty="0"/>
              <a:t>more on </a:t>
            </a:r>
            <a:r>
              <a:rPr lang="en-US" dirty="0" smtClean="0"/>
              <a:t>building internal talent and various gap closing solutions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302842" y="442712"/>
            <a:ext cx="773408" cy="484313"/>
            <a:chOff x="11355294" y="47387"/>
            <a:chExt cx="773408" cy="484313"/>
          </a:xfrm>
        </p:grpSpPr>
        <p:sp>
          <p:nvSpPr>
            <p:cNvPr id="20" name="Rectangle 19"/>
            <p:cNvSpPr/>
            <p:nvPr/>
          </p:nvSpPr>
          <p:spPr>
            <a:xfrm>
              <a:off x="11355294" y="304578"/>
              <a:ext cx="773408" cy="227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Adaptability</a:t>
              </a:r>
              <a:endPara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4356" y="47387"/>
              <a:ext cx="295284" cy="295284"/>
            </a:xfrm>
            <a:prstGeom prst="rect">
              <a:avLst/>
            </a:prstGeom>
          </p:spPr>
        </p:pic>
      </p:grpSp>
      <p:pic>
        <p:nvPicPr>
          <p:cNvPr id="1157128" name="Picture 8" descr="Superhero Icons - Download Free Vector Icons | Noun Projec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5" y="1599287"/>
            <a:ext cx="1975586" cy="19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821181" y="1713752"/>
            <a:ext cx="3217338" cy="987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&gt;75%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21181" y="2737503"/>
            <a:ext cx="7356335" cy="624548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industries </a:t>
            </a:r>
            <a:r>
              <a:rPr lang="en-I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</a:t>
            </a:r>
            <a:r>
              <a:rPr lang="en-I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talent </a:t>
            </a:r>
            <a:r>
              <a:rPr lang="en-I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technical and product driven industries have a higher propensity to hire from </a:t>
            </a:r>
            <a:r>
              <a:rPr lang="en-IN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endParaRPr lang="en-IN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09684" y="4133281"/>
            <a:ext cx="1069984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Chart 74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9473253"/>
              </p:ext>
            </p:extLst>
          </p:nvPr>
        </p:nvGraphicFramePr>
        <p:xfrm>
          <a:off x="627063" y="4298950"/>
          <a:ext cx="4999037" cy="159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6" name="Rectangle 75"/>
          <p:cNvSpPr/>
          <p:nvPr/>
        </p:nvSpPr>
        <p:spPr>
          <a:xfrm>
            <a:off x="5791200" y="4775853"/>
            <a:ext cx="5386316" cy="624548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the organizations want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their talent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by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upskilling/reskilling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working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3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4052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163" name="think-cell Slide" r:id="rId8" imgW="415" imgH="416" progId="TCLayout.ActiveDocument.1">
                  <p:embed/>
                </p:oleObj>
              </mc:Choice>
              <mc:Fallback>
                <p:oleObj name="think-cell Slide" r:id="rId8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need for outsourcing/ off-shoring has been identified most in the non-strategic </a:t>
            </a:r>
            <a:r>
              <a:rPr lang="en-US" dirty="0" smtClean="0"/>
              <a:t>elements of IT, Finance and HR spaces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302842" y="442712"/>
            <a:ext cx="773408" cy="484313"/>
            <a:chOff x="11355294" y="47387"/>
            <a:chExt cx="773408" cy="484313"/>
          </a:xfrm>
        </p:grpSpPr>
        <p:sp>
          <p:nvSpPr>
            <p:cNvPr id="20" name="Rectangle 19"/>
            <p:cNvSpPr/>
            <p:nvPr/>
          </p:nvSpPr>
          <p:spPr>
            <a:xfrm>
              <a:off x="11355294" y="304578"/>
              <a:ext cx="773408" cy="227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Adaptability</a:t>
              </a:r>
              <a:endPara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4356" y="47387"/>
              <a:ext cx="295284" cy="295284"/>
            </a:xfrm>
            <a:prstGeom prst="rect">
              <a:avLst/>
            </a:prstGeom>
          </p:spPr>
        </p:pic>
      </p:grpSp>
      <p:graphicFrame>
        <p:nvGraphicFramePr>
          <p:cNvPr id="62" name="Chart 61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7641574"/>
              </p:ext>
            </p:extLst>
          </p:nvPr>
        </p:nvGraphicFramePr>
        <p:xfrm>
          <a:off x="971550" y="1312863"/>
          <a:ext cx="5019675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3" name="Rectangle 42"/>
          <p:cNvSpPr/>
          <p:nvPr/>
        </p:nvSpPr>
        <p:spPr>
          <a:xfrm>
            <a:off x="1956201" y="2714783"/>
            <a:ext cx="3215376" cy="987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 3</a:t>
            </a:r>
            <a:endParaRPr lang="en-IN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08375" y="3709015"/>
            <a:ext cx="3119956" cy="1181307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mid to large sized organizations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the need for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outsourcing/ off-shoring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281683" y="2183642"/>
            <a:ext cx="6529205" cy="2552140"/>
            <a:chOff x="5281683" y="2183642"/>
            <a:chExt cx="6529205" cy="25521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281683" y="2183642"/>
              <a:ext cx="56611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8148" name="Picture 4" descr="IT Icon 2 – WorkFlo Solutions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134" y="3066638"/>
              <a:ext cx="1347887" cy="134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297061" y="4241287"/>
              <a:ext cx="1720991" cy="49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IT/Technology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158150" name="Picture 6" descr="Free Icon | Big money ba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720" y="3289518"/>
              <a:ext cx="902126" cy="90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8345605" y="4241287"/>
              <a:ext cx="1720991" cy="49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Finance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158152" name="Picture 8" descr="Human Icon of Line style - Available in SVG, PNG, EPS, AI &amp; Icon fonts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259" y="3323018"/>
              <a:ext cx="918269" cy="918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10089897" y="4241287"/>
              <a:ext cx="1720991" cy="494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/>
            <p:cNvCxnSpPr>
              <a:endCxn id="1158148" idx="0"/>
            </p:cNvCxnSpPr>
            <p:nvPr/>
          </p:nvCxnSpPr>
          <p:spPr>
            <a:xfrm>
              <a:off x="7162077" y="2183642"/>
              <a:ext cx="1" cy="882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160785" y="2183642"/>
              <a:ext cx="1" cy="882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942878" y="2183642"/>
              <a:ext cx="1" cy="882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69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24560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3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IN" sz="25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6E3458-7478-4629-A155-F111FA7E2B38}"/>
              </a:ext>
            </a:extLst>
          </p:cNvPr>
          <p:cNvSpPr/>
          <p:nvPr/>
        </p:nvSpPr>
        <p:spPr>
          <a:xfrm>
            <a:off x="0" y="1"/>
            <a:ext cx="6099048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4587" y="1371390"/>
            <a:ext cx="4629874" cy="411522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our experience partnering with organizations to de-risk their current and future workforce strategy, we believe that:</a:t>
            </a:r>
          </a:p>
          <a:p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longer you wait, the larger the capacity and capability gap, and it only expands at an increasing rate over time</a:t>
            </a:r>
          </a:p>
          <a:p>
            <a:endParaRPr lang="en-IN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IN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901C43B-3D92-494E-95A3-717B530B4C5B}"/>
              </a:ext>
            </a:extLst>
          </p:cNvPr>
          <p:cNvGrpSpPr/>
          <p:nvPr/>
        </p:nvGrpSpPr>
        <p:grpSpPr>
          <a:xfrm>
            <a:off x="316654" y="3125847"/>
            <a:ext cx="340363" cy="172052"/>
            <a:chOff x="694944" y="3230880"/>
            <a:chExt cx="602974" cy="304800"/>
          </a:xfrm>
          <a:solidFill>
            <a:schemeClr val="bg1"/>
          </a:solidFill>
        </p:grpSpPr>
        <p:sp>
          <p:nvSpPr>
            <p:cNvPr id="26" name="Right Triangle 25">
              <a:extLst>
                <a:ext uri="{FF2B5EF4-FFF2-40B4-BE49-F238E27FC236}">
                  <a16:creationId xmlns="" xmlns:a16="http://schemas.microsoft.com/office/drawing/2014/main" id="{E0B3337A-0209-9A49-ADAE-F72C7BFF7458}"/>
                </a:ext>
              </a:extLst>
            </p:cNvPr>
            <p:cNvSpPr/>
            <p:nvPr/>
          </p:nvSpPr>
          <p:spPr>
            <a:xfrm rot="5400000">
              <a:off x="694944" y="3230880"/>
              <a:ext cx="304800" cy="304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="" xmlns:a16="http://schemas.microsoft.com/office/drawing/2014/main" id="{49504531-5568-874E-8D8B-EDCF544877D3}"/>
                </a:ext>
              </a:extLst>
            </p:cNvPr>
            <p:cNvSpPr/>
            <p:nvPr/>
          </p:nvSpPr>
          <p:spPr>
            <a:xfrm rot="5400000">
              <a:off x="993118" y="3230880"/>
              <a:ext cx="304800" cy="304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9E6113D-B8C0-5749-8E22-C8EE9DC35019}"/>
              </a:ext>
            </a:extLst>
          </p:cNvPr>
          <p:cNvGrpSpPr/>
          <p:nvPr/>
        </p:nvGrpSpPr>
        <p:grpSpPr>
          <a:xfrm rot="10800000">
            <a:off x="5048604" y="4585608"/>
            <a:ext cx="340363" cy="172052"/>
            <a:chOff x="694944" y="3230880"/>
            <a:chExt cx="602974" cy="304800"/>
          </a:xfrm>
          <a:solidFill>
            <a:schemeClr val="bg1"/>
          </a:solidFill>
        </p:grpSpPr>
        <p:sp>
          <p:nvSpPr>
            <p:cNvPr id="29" name="Right Triangle 28">
              <a:extLst>
                <a:ext uri="{FF2B5EF4-FFF2-40B4-BE49-F238E27FC236}">
                  <a16:creationId xmlns="" xmlns:a16="http://schemas.microsoft.com/office/drawing/2014/main" id="{71290BEA-61AA-AA49-83DA-78EA21DA3E16}"/>
                </a:ext>
              </a:extLst>
            </p:cNvPr>
            <p:cNvSpPr/>
            <p:nvPr/>
          </p:nvSpPr>
          <p:spPr>
            <a:xfrm rot="5400000">
              <a:off x="694944" y="3230880"/>
              <a:ext cx="304800" cy="304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="" xmlns:a16="http://schemas.microsoft.com/office/drawing/2014/main" id="{D22E041B-A6BE-9A43-BA2B-C2462CCE80F5}"/>
                </a:ext>
              </a:extLst>
            </p:cNvPr>
            <p:cNvSpPr/>
            <p:nvPr/>
          </p:nvSpPr>
          <p:spPr>
            <a:xfrm rot="5400000">
              <a:off x="993118" y="3230880"/>
              <a:ext cx="304800" cy="304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6663" name="Picture 263" descr="Gap Analysis Icons - Download Free Vector Icons | Noun Projec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79" y="2000137"/>
            <a:ext cx="2857728" cy="28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603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873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19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IN" sz="2500" dirty="0">
              <a:solidFill>
                <a:schemeClr val="bg1"/>
              </a:solidFill>
              <a:latin typeface="Grifo S"/>
              <a:ea typeface="+mj-ea"/>
              <a:cs typeface="+mj-cs"/>
              <a:sym typeface="Grifo 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An integrated strategic workforce study can help organizations adapt to the ever evolving workforce needs…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97EECEE-0E07-40CE-8C78-AE5107EABFA9}"/>
              </a:ext>
            </a:extLst>
          </p:cNvPr>
          <p:cNvSpPr/>
          <p:nvPr/>
        </p:nvSpPr>
        <p:spPr>
          <a:xfrm>
            <a:off x="7106014" y="1619263"/>
            <a:ext cx="4490359" cy="44903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73152" tIns="73152" rIns="73152" bIns="73152" rtlCol="0" anchor="ctr"/>
          <a:lstStyle/>
          <a:p>
            <a:pPr algn="ctr" defTabSz="457200"/>
            <a:endParaRPr lang="en-US" sz="2000" kern="0" dirty="0">
              <a:solidFill>
                <a:srgbClr val="002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5">
            <a:extLst>
              <a:ext uri="{FF2B5EF4-FFF2-40B4-BE49-F238E27FC236}">
                <a16:creationId xmlns="" xmlns:a16="http://schemas.microsoft.com/office/drawing/2014/main" id="{5910377B-6FD0-4AC3-A95F-7DAB273DA9F8}"/>
              </a:ext>
            </a:extLst>
          </p:cNvPr>
          <p:cNvSpPr/>
          <p:nvPr/>
        </p:nvSpPr>
        <p:spPr>
          <a:xfrm>
            <a:off x="7772181" y="2384562"/>
            <a:ext cx="3132177" cy="3132177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73152" tIns="73152" rIns="73152" bIns="73152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26">
            <a:extLst>
              <a:ext uri="{FF2B5EF4-FFF2-40B4-BE49-F238E27FC236}">
                <a16:creationId xmlns="" xmlns:a16="http://schemas.microsoft.com/office/drawing/2014/main" id="{73B073F4-62B8-4D6C-989D-9FA3E4337AF3}"/>
              </a:ext>
            </a:extLst>
          </p:cNvPr>
          <p:cNvSpPr/>
          <p:nvPr/>
        </p:nvSpPr>
        <p:spPr>
          <a:xfrm>
            <a:off x="8441974" y="3060691"/>
            <a:ext cx="1814572" cy="181457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73152" tIns="73152" rIns="73152" bIns="73152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rgbClr val="002C7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62284" y="1619263"/>
            <a:ext cx="6145428" cy="2023097"/>
            <a:chOff x="2562284" y="1619263"/>
            <a:chExt cx="6145428" cy="2023097"/>
          </a:xfrm>
        </p:grpSpPr>
        <p:cxnSp>
          <p:nvCxnSpPr>
            <p:cNvPr id="8" name="Elbow Connector 68">
              <a:extLst>
                <a:ext uri="{FF2B5EF4-FFF2-40B4-BE49-F238E27FC236}">
                  <a16:creationId xmlns="" xmlns:a16="http://schemas.microsoft.com/office/drawing/2014/main" id="{610ED7DA-2335-4CB9-922F-9EB2019F76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3080" y="1798320"/>
              <a:ext cx="3114632" cy="184404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none" w="med" len="med"/>
              <a:tailEnd type="oval" w="med" len="med"/>
            </a:ln>
            <a:effectLst/>
          </p:spPr>
        </p:cxnSp>
        <p:sp>
          <p:nvSpPr>
            <p:cNvPr id="11" name="Rechteck 11">
              <a:extLst>
                <a:ext uri="{FF2B5EF4-FFF2-40B4-BE49-F238E27FC236}">
                  <a16:creationId xmlns="" xmlns:a16="http://schemas.microsoft.com/office/drawing/2014/main" id="{CD264FDF-F2E2-4296-8092-6F2703944970}"/>
                </a:ext>
              </a:extLst>
            </p:cNvPr>
            <p:cNvSpPr/>
            <p:nvPr/>
          </p:nvSpPr>
          <p:spPr>
            <a:xfrm>
              <a:off x="2562284" y="1619263"/>
              <a:ext cx="4489375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Segmented Rightsizing</a:t>
              </a:r>
              <a:endPara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Segmentation of critical roles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Bottom-up and tow-down rightsizing analysis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Internal Labor Market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Arrow Connector 13"/>
          <p:cNvCxnSpPr>
            <a:stCxn id="23" idx="0"/>
            <a:endCxn id="7" idx="1"/>
          </p:cNvCxnSpPr>
          <p:nvPr/>
        </p:nvCxnSpPr>
        <p:spPr>
          <a:xfrm flipH="1" flipV="1">
            <a:off x="8707712" y="3326429"/>
            <a:ext cx="641548" cy="55010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="" xmlns:a16="http://schemas.microsoft.com/office/drawing/2014/main" id="{68CD3C69-B139-44EB-8ABD-B84EBA46967D}"/>
              </a:ext>
            </a:extLst>
          </p:cNvPr>
          <p:cNvSpPr txBox="1"/>
          <p:nvPr/>
        </p:nvSpPr>
        <p:spPr>
          <a:xfrm>
            <a:off x="7885219" y="3836662"/>
            <a:ext cx="13043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457200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570120" y="2482851"/>
            <a:ext cx="6779140" cy="2226312"/>
            <a:chOff x="2570120" y="2482851"/>
            <a:chExt cx="6779140" cy="2226312"/>
          </a:xfrm>
        </p:grpSpPr>
        <p:grpSp>
          <p:nvGrpSpPr>
            <p:cNvPr id="27" name="Group 26"/>
            <p:cNvGrpSpPr/>
            <p:nvPr/>
          </p:nvGrpSpPr>
          <p:grpSpPr>
            <a:xfrm>
              <a:off x="2570120" y="3287361"/>
              <a:ext cx="5689963" cy="1421802"/>
              <a:chOff x="2570120" y="3287361"/>
              <a:chExt cx="5689963" cy="1421802"/>
            </a:xfrm>
          </p:grpSpPr>
          <p:cxnSp>
            <p:nvCxnSpPr>
              <p:cNvPr id="9" name="Elbow Connector 86">
                <a:extLst>
                  <a:ext uri="{FF2B5EF4-FFF2-40B4-BE49-F238E27FC236}">
                    <a16:creationId xmlns="" xmlns:a16="http://schemas.microsoft.com/office/drawing/2014/main" id="{217933D2-6DCF-48D9-AD79-599B82B26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8921" y="3489959"/>
                <a:ext cx="1661162" cy="1219204"/>
              </a:xfrm>
              <a:prstGeom prst="bentConnector3">
                <a:avLst>
                  <a:gd name="adj1" fmla="val 459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2" name="Rechteck 11">
                <a:extLst>
                  <a:ext uri="{FF2B5EF4-FFF2-40B4-BE49-F238E27FC236}">
                    <a16:creationId xmlns="" xmlns:a16="http://schemas.microsoft.com/office/drawing/2014/main" id="{CD264FDF-F2E2-4296-8092-6F2703944970}"/>
                  </a:ext>
                </a:extLst>
              </p:cNvPr>
              <p:cNvSpPr/>
              <p:nvPr/>
            </p:nvSpPr>
            <p:spPr>
              <a:xfrm>
                <a:off x="2570120" y="3287361"/>
                <a:ext cx="4489375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spcAft>
                    <a:spcPts val="600"/>
                  </a:spcAft>
                </a:pPr>
                <a:r>
                  <a:rPr lang="en-US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Cost and Workforce Optimization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Labor cost analysis 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Role-wise competency framework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Redeployment and career pathing</a:t>
                </a:r>
                <a:endParaRPr lang="en-US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5" name="Straight Arrow Connector 14"/>
            <p:cNvCxnSpPr>
              <a:stCxn id="23" idx="0"/>
            </p:cNvCxnSpPr>
            <p:nvPr/>
          </p:nvCxnSpPr>
          <p:spPr>
            <a:xfrm flipH="1" flipV="1">
              <a:off x="8848662" y="2482851"/>
              <a:ext cx="500598" cy="139368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0">
              <a:extLst>
                <a:ext uri="{FF2B5EF4-FFF2-40B4-BE49-F238E27FC236}">
                  <a16:creationId xmlns="" xmlns:a16="http://schemas.microsoft.com/office/drawing/2014/main" id="{68CD3C69-B139-44EB-8ABD-B84EBA46967D}"/>
                </a:ext>
              </a:extLst>
            </p:cNvPr>
            <p:cNvSpPr txBox="1"/>
            <p:nvPr/>
          </p:nvSpPr>
          <p:spPr>
            <a:xfrm>
              <a:off x="7652995" y="2945031"/>
              <a:ext cx="13043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457200"/>
              <a:r>
                <a:rPr lang="en-US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3-6 months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0495" y="1619263"/>
            <a:ext cx="6790699" cy="4490359"/>
            <a:chOff x="2560495" y="1619263"/>
            <a:chExt cx="6790699" cy="4490359"/>
          </a:xfrm>
        </p:grpSpPr>
        <p:grpSp>
          <p:nvGrpSpPr>
            <p:cNvPr id="28" name="Group 27"/>
            <p:cNvGrpSpPr/>
            <p:nvPr/>
          </p:nvGrpSpPr>
          <p:grpSpPr>
            <a:xfrm>
              <a:off x="2560495" y="4955460"/>
              <a:ext cx="5416871" cy="1154162"/>
              <a:chOff x="2560495" y="4955460"/>
              <a:chExt cx="5416871" cy="1154162"/>
            </a:xfrm>
          </p:grpSpPr>
          <p:cxnSp>
            <p:nvCxnSpPr>
              <p:cNvPr id="10" name="Elbow Connector 86">
                <a:extLst>
                  <a:ext uri="{FF2B5EF4-FFF2-40B4-BE49-F238E27FC236}">
                    <a16:creationId xmlns="" xmlns:a16="http://schemas.microsoft.com/office/drawing/2014/main" id="{409CD494-39E9-4E42-8737-C394367EE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7064" y="5145932"/>
                <a:ext cx="1800302" cy="47728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headEnd type="none" w="med" len="med"/>
                <a:tailEnd type="oval" w="med" len="med"/>
              </a:ln>
              <a:effectLst/>
            </p:spPr>
          </p:cxnSp>
          <p:sp>
            <p:nvSpPr>
              <p:cNvPr id="13" name="Rechteck 11">
                <a:extLst>
                  <a:ext uri="{FF2B5EF4-FFF2-40B4-BE49-F238E27FC236}">
                    <a16:creationId xmlns="" xmlns:a16="http://schemas.microsoft.com/office/drawing/2014/main" id="{CD264FDF-F2E2-4296-8092-6F2703944970}"/>
                  </a:ext>
                </a:extLst>
              </p:cNvPr>
              <p:cNvSpPr/>
              <p:nvPr/>
            </p:nvSpPr>
            <p:spPr>
              <a:xfrm>
                <a:off x="2560495" y="4955460"/>
                <a:ext cx="4489375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spcAft>
                    <a:spcPts val="600"/>
                  </a:spcAft>
                </a:pPr>
                <a:r>
                  <a:rPr lang="en-U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Strategic Workforce Planning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Strategy driven sustainable future supply/ demand model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Automation synergy and external labor market analysis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N" sz="1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Efficiency impacts of learning and development</a:t>
                </a:r>
                <a:endPara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" name="Straight Arrow Connector 15"/>
            <p:cNvCxnSpPr>
              <a:stCxn id="23" idx="0"/>
              <a:endCxn id="5" idx="0"/>
            </p:cNvCxnSpPr>
            <p:nvPr/>
          </p:nvCxnSpPr>
          <p:spPr>
            <a:xfrm flipV="1">
              <a:off x="9349260" y="1619263"/>
              <a:ext cx="1934" cy="225727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0">
              <a:extLst>
                <a:ext uri="{FF2B5EF4-FFF2-40B4-BE49-F238E27FC236}">
                  <a16:creationId xmlns="" xmlns:a16="http://schemas.microsoft.com/office/drawing/2014/main" id="{68CD3C69-B139-44EB-8ABD-B84EBA46967D}"/>
                </a:ext>
              </a:extLst>
            </p:cNvPr>
            <p:cNvSpPr txBox="1"/>
            <p:nvPr/>
          </p:nvSpPr>
          <p:spPr>
            <a:xfrm>
              <a:off x="8001331" y="2009464"/>
              <a:ext cx="13043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457200"/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8-12 months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30">
            <a:extLst>
              <a:ext uri="{FF2B5EF4-FFF2-40B4-BE49-F238E27FC236}">
                <a16:creationId xmlns="" xmlns:a16="http://schemas.microsoft.com/office/drawing/2014/main" id="{68CD3C69-B139-44EB-8ABD-B84EBA46967D}"/>
              </a:ext>
            </a:extLst>
          </p:cNvPr>
          <p:cNvSpPr txBox="1"/>
          <p:nvPr/>
        </p:nvSpPr>
        <p:spPr>
          <a:xfrm>
            <a:off x="10702528" y="5597737"/>
            <a:ext cx="13043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400" b="1" dirty="0" smtClean="0">
                <a:solidFill>
                  <a:srgbClr val="EE3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</a:t>
            </a:r>
            <a:br>
              <a:rPr lang="en-US" sz="1400" b="1" dirty="0" smtClean="0">
                <a:solidFill>
                  <a:srgbClr val="EE3D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EE3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  <a:endParaRPr lang="en-US" sz="1400" b="1" dirty="0">
              <a:solidFill>
                <a:srgbClr val="EE3D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9344497" y="3972740"/>
            <a:ext cx="45719" cy="553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1054443" y="6085349"/>
            <a:ext cx="638628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9257820" y="3876537"/>
            <a:ext cx="182880" cy="1828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95628" y="1619263"/>
            <a:ext cx="1750640" cy="4490359"/>
            <a:chOff x="595628" y="1619263"/>
            <a:chExt cx="1750640" cy="4490359"/>
          </a:xfrm>
        </p:grpSpPr>
        <p:sp>
          <p:nvSpPr>
            <p:cNvPr id="33" name="Down Arrow 32"/>
            <p:cNvSpPr/>
            <p:nvPr/>
          </p:nvSpPr>
          <p:spPr>
            <a:xfrm>
              <a:off x="595628" y="1619263"/>
              <a:ext cx="591671" cy="449035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I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IN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Future of work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7299" y="1619263"/>
              <a:ext cx="1158969" cy="4799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IN" sz="1200" dirty="0">
                  <a:solidFill>
                    <a:srgbClr val="002C7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FoW strategy formalization</a:t>
              </a:r>
              <a:endParaRPr lang="en-US" sz="1200" dirty="0">
                <a:solidFill>
                  <a:srgbClr val="002C7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7298" y="3367426"/>
              <a:ext cx="1158969" cy="4799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IN" sz="12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FoW operating model and function set-up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7298" y="5034323"/>
              <a:ext cx="1158969" cy="4799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IN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FoW implementation and lessons learnt</a:t>
              </a:r>
              <a:endPara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2423758" y="1619263"/>
            <a:ext cx="0" cy="449035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831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31308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05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 err="1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</a:t>
            </a:r>
            <a:r>
              <a:rPr lang="en-US" dirty="0" smtClean="0"/>
              <a:t>achieve </a:t>
            </a:r>
            <a:r>
              <a:rPr lang="en-US" dirty="0"/>
              <a:t>a significant return on investment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24560" y="1773864"/>
            <a:ext cx="10319405" cy="1447542"/>
            <a:chOff x="924560" y="1773864"/>
            <a:chExt cx="10319405" cy="1447542"/>
          </a:xfrm>
        </p:grpSpPr>
        <p:sp>
          <p:nvSpPr>
            <p:cNvPr id="8" name="Title 1">
              <a:extLst>
                <a:ext uri="{FF2B5EF4-FFF2-40B4-BE49-F238E27FC236}">
                  <a16:creationId xmlns="" xmlns:a16="http://schemas.microsoft.com/office/drawing/2014/main" id="{2246D963-BBD3-334A-80E8-FAAFC06DC780}"/>
                </a:ext>
              </a:extLst>
            </p:cNvPr>
            <p:cNvSpPr txBox="1">
              <a:spLocks/>
            </p:cNvSpPr>
            <p:nvPr/>
          </p:nvSpPr>
          <p:spPr>
            <a:xfrm>
              <a:off x="8792865" y="1918789"/>
              <a:ext cx="2451100" cy="8046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latin typeface="Times New Roman" panose="02020603050405020304" pitchFamily="18" charset="0"/>
                </a:rPr>
                <a:t>3</a:t>
              </a:r>
              <a:endParaRPr 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44F2D84-DF9B-C44B-8C51-02C05CE82F60}"/>
                </a:ext>
              </a:extLst>
            </p:cNvPr>
            <p:cNvSpPr txBox="1"/>
            <p:nvPr/>
          </p:nvSpPr>
          <p:spPr>
            <a:xfrm>
              <a:off x="8773339" y="2812344"/>
              <a:ext cx="21971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</a:rPr>
                <a:t>Increase the profitability per headcount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592" y="1773864"/>
              <a:ext cx="900867" cy="900867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F54FE6A2-6B48-1541-A8E1-FEEE60B79F6B}"/>
                </a:ext>
              </a:extLst>
            </p:cNvPr>
            <p:cNvSpPr txBox="1">
              <a:spLocks/>
            </p:cNvSpPr>
            <p:nvPr/>
          </p:nvSpPr>
          <p:spPr>
            <a:xfrm>
              <a:off x="4851679" y="1937034"/>
              <a:ext cx="2196691" cy="8046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latin typeface="Times New Roman" panose="02020603050405020304" pitchFamily="18" charset="0"/>
                </a:rPr>
                <a:t>2</a:t>
              </a:r>
              <a:endParaRPr 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DF1DD52-16FB-0549-9FF9-AACB958BC4C1}"/>
                </a:ext>
              </a:extLst>
            </p:cNvPr>
            <p:cNvSpPr txBox="1"/>
            <p:nvPr/>
          </p:nvSpPr>
          <p:spPr>
            <a:xfrm>
              <a:off x="4851495" y="2852074"/>
              <a:ext cx="21971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</a:rPr>
                <a:t>Save on human capital cost immediately and in the future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728" y="1808589"/>
              <a:ext cx="900867" cy="900867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="" xmlns:a16="http://schemas.microsoft.com/office/drawing/2014/main" id="{B07E7785-5DDB-114F-BCD9-75071149BE67}"/>
                </a:ext>
              </a:extLst>
            </p:cNvPr>
            <p:cNvSpPr txBox="1">
              <a:spLocks/>
            </p:cNvSpPr>
            <p:nvPr/>
          </p:nvSpPr>
          <p:spPr>
            <a:xfrm>
              <a:off x="925926" y="1918789"/>
              <a:ext cx="1848224" cy="8046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latin typeface="Times New Roman" panose="02020603050405020304" pitchFamily="18" charset="0"/>
                </a:rPr>
                <a:t>1</a:t>
              </a:r>
              <a:endParaRPr 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AC1FD29-10A5-6044-A462-49B3068F1042}"/>
                </a:ext>
              </a:extLst>
            </p:cNvPr>
            <p:cNvSpPr txBox="1"/>
            <p:nvPr/>
          </p:nvSpPr>
          <p:spPr>
            <a:xfrm>
              <a:off x="924560" y="2838606"/>
              <a:ext cx="21971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</a:rPr>
                <a:t>Better control the headcount growth rate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793" y="1773864"/>
              <a:ext cx="900867" cy="9008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927642" y="4075519"/>
            <a:ext cx="10063817" cy="1582796"/>
            <a:chOff x="927642" y="4075519"/>
            <a:chExt cx="10063817" cy="1582796"/>
          </a:xfrm>
        </p:grpSpPr>
        <p:sp>
          <p:nvSpPr>
            <p:cNvPr id="14" name="Title 1">
              <a:extLst>
                <a:ext uri="{FF2B5EF4-FFF2-40B4-BE49-F238E27FC236}">
                  <a16:creationId xmlns="" xmlns:a16="http://schemas.microsoft.com/office/drawing/2014/main" id="{592E9852-6DB6-C040-953C-9F468F55A159}"/>
                </a:ext>
              </a:extLst>
            </p:cNvPr>
            <p:cNvSpPr txBox="1">
              <a:spLocks/>
            </p:cNvSpPr>
            <p:nvPr/>
          </p:nvSpPr>
          <p:spPr>
            <a:xfrm>
              <a:off x="8792127" y="4231169"/>
              <a:ext cx="2178312" cy="8046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latin typeface="Times New Roman" panose="02020603050405020304" pitchFamily="18" charset="0"/>
                </a:rPr>
                <a:t>6</a:t>
              </a:r>
              <a:endParaRPr 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8DE1740-DAA8-4A42-B4DA-29F9C80C3860}"/>
                </a:ext>
              </a:extLst>
            </p:cNvPr>
            <p:cNvSpPr txBox="1"/>
            <p:nvPr/>
          </p:nvSpPr>
          <p:spPr>
            <a:xfrm>
              <a:off x="8794359" y="5104317"/>
              <a:ext cx="21971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</a:rPr>
                <a:t>Invest </a:t>
              </a:r>
              <a:r>
                <a:rPr lang="en-US" sz="1200" dirty="0" smtClean="0">
                  <a:latin typeface="Arial" panose="020B0604020202020204" pitchFamily="34" charset="0"/>
                </a:rPr>
                <a:t>in right </a:t>
              </a:r>
              <a:r>
                <a:rPr lang="en-US" sz="1200" dirty="0">
                  <a:latin typeface="Arial" panose="020B0604020202020204" pitchFamily="34" charset="0"/>
                </a:rPr>
                <a:t>future jobs and capabilities as well as automation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592" y="4075519"/>
              <a:ext cx="900867" cy="900867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="" xmlns:a16="http://schemas.microsoft.com/office/drawing/2014/main" id="{A8689B1D-440A-CD4C-9CC0-6DA0C5D2B4D2}"/>
                </a:ext>
              </a:extLst>
            </p:cNvPr>
            <p:cNvSpPr txBox="1">
              <a:spLocks/>
            </p:cNvSpPr>
            <p:nvPr/>
          </p:nvSpPr>
          <p:spPr>
            <a:xfrm>
              <a:off x="4851270" y="4252740"/>
              <a:ext cx="1536192" cy="8046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latin typeface="Times New Roman" panose="02020603050405020304" pitchFamily="18" charset="0"/>
                </a:rPr>
                <a:t>5</a:t>
              </a:r>
              <a:endParaRPr 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499F0E3-32DD-5A4E-B7F1-25062A79D4A5}"/>
                </a:ext>
              </a:extLst>
            </p:cNvPr>
            <p:cNvSpPr txBox="1"/>
            <p:nvPr/>
          </p:nvSpPr>
          <p:spPr>
            <a:xfrm>
              <a:off x="4851270" y="5096849"/>
              <a:ext cx="21971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</a:rPr>
                <a:t>Tailor diverse talent sourcing strategies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728" y="4133395"/>
              <a:ext cx="900867" cy="900867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="" xmlns:a16="http://schemas.microsoft.com/office/drawing/2014/main" id="{4FE761C9-351E-6F49-AD85-98475837F9AF}"/>
                </a:ext>
              </a:extLst>
            </p:cNvPr>
            <p:cNvSpPr txBox="1">
              <a:spLocks/>
            </p:cNvSpPr>
            <p:nvPr/>
          </p:nvSpPr>
          <p:spPr>
            <a:xfrm>
              <a:off x="927642" y="4231169"/>
              <a:ext cx="1536192" cy="80467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b="1" dirty="0" smtClean="0">
                  <a:latin typeface="Times New Roman" panose="02020603050405020304" pitchFamily="18" charset="0"/>
                </a:rPr>
                <a:t>4</a:t>
              </a:r>
              <a:endParaRPr lang="en-US" sz="6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1828DD9-783A-6E48-AA0C-A5FF22DC54CF}"/>
                </a:ext>
              </a:extLst>
            </p:cNvPr>
            <p:cNvSpPr txBox="1"/>
            <p:nvPr/>
          </p:nvSpPr>
          <p:spPr>
            <a:xfrm>
              <a:off x="929426" y="5104317"/>
              <a:ext cx="21971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</a:rPr>
                <a:t>Develop metrics to track the business and increase  accountability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793" y="4122912"/>
              <a:ext cx="900867" cy="900867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490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26539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71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03025" y="6477000"/>
            <a:ext cx="688975" cy="277813"/>
          </a:xfrm>
        </p:spPr>
        <p:txBody>
          <a:bodyPr/>
          <a:lstStyle/>
          <a:p>
            <a:fld id="{69551C3F-E5B5-49AF-A85B-7D3B4FA18264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0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0931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34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Grifo S"/>
              <a:ea typeface="+mj-ea"/>
              <a:cs typeface="+mj-cs"/>
              <a:sym typeface="Grifo 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9044" r="10274" b="19686"/>
          <a:stretch/>
        </p:blipFill>
        <p:spPr>
          <a:xfrm>
            <a:off x="6241628" y="1178065"/>
            <a:ext cx="3147982" cy="3311705"/>
          </a:xfrm>
          <a:prstGeom prst="rect">
            <a:avLst/>
          </a:prstGeom>
        </p:spPr>
      </p:pic>
      <p:sp>
        <p:nvSpPr>
          <p:cNvPr id="84" name="Title 1">
            <a:extLst>
              <a:ext uri="{FF2B5EF4-FFF2-40B4-BE49-F238E27FC236}">
                <a16:creationId xmlns="" xmlns:a16="http://schemas.microsoft.com/office/drawing/2014/main" id="{BA9F80CB-121B-A54A-B098-DC86449B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>
            <a:normAutofit/>
          </a:bodyPr>
          <a:lstStyle/>
          <a:p>
            <a:pPr defTabSz="717558">
              <a:lnSpc>
                <a:spcPct val="80000"/>
              </a:lnSpc>
              <a:defRPr/>
            </a:pPr>
            <a:r>
              <a:rPr lang="en-US" sz="2800" dirty="0">
                <a:gradFill flip="none" rotWithShape="1">
                  <a:gsLst>
                    <a:gs pos="100000">
                      <a:srgbClr val="009DE0"/>
                    </a:gs>
                    <a:gs pos="0">
                      <a:srgbClr val="00AC41"/>
                    </a:gs>
                  </a:gsLst>
                  <a:lin ang="10800000" scaled="1"/>
                  <a:tileRect/>
                </a:gradFill>
                <a:latin typeface="Grifo S"/>
                <a:cs typeface="+mj-cs"/>
              </a:rPr>
              <a:t>Our Speakers Today</a:t>
            </a:r>
            <a:endParaRPr lang="en-US" sz="2800" dirty="0">
              <a:gradFill flip="none" rotWithShape="1">
                <a:gsLst>
                  <a:gs pos="100000">
                    <a:srgbClr val="009DE0"/>
                  </a:gs>
                  <a:gs pos="0">
                    <a:srgbClr val="00AC41"/>
                  </a:gs>
                </a:gsLst>
                <a:lin ang="10800000" scaled="1"/>
                <a:tileRect/>
              </a:gradFill>
              <a:latin typeface="Grifo S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52030" name="Picture 30" descr="C:\Users\kursat-tayfur\Desktop\Project Proposals Admin Penetration\ADMIN\KURSAT BINALI RESIM 2.jpg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91" y="1178066"/>
            <a:ext cx="3147982" cy="33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F66591F3-A784-4709-87F5-21A72CCEE8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02391" y="4674827"/>
            <a:ext cx="3147983" cy="141326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lIns="91440" tIns="91440" rIns="91440" bIns="91440">
            <a:no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Kursat Tayfur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Principal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- Mercer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Career IMETA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Mobile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: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+971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(0) 56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404 8224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Email: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kursat.tayfur@mercer.com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F66591F3-A784-4709-87F5-21A72CCEE8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41627" y="4674827"/>
            <a:ext cx="3147983" cy="141326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lIns="91440" tIns="91440" rIns="91440" bIns="91440">
            <a:no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Sabyasachi Dhar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Senior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Associate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Mercer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Career IMETA</a:t>
            </a:r>
          </a:p>
          <a:p>
            <a:endParaRPr lang="en-US" sz="1200" dirty="0">
              <a:solidFill>
                <a:schemeClr val="bg1"/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Mobile: 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+919820069231 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Email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sabyasachi.dhar@mercer.com</a:t>
            </a:r>
            <a:endParaRPr lang="en-US" sz="1200" dirty="0" smtClean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185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4515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96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Grifo S"/>
              <a:ea typeface="+mj-ea"/>
              <a:cs typeface="+mj-cs"/>
              <a:sym typeface="Grifo S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BA9F80CB-121B-A54A-B098-DC86449B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>
            <a:normAutofit/>
          </a:bodyPr>
          <a:lstStyle/>
          <a:p>
            <a:pPr defTabSz="717558">
              <a:lnSpc>
                <a:spcPct val="80000"/>
              </a:lnSpc>
              <a:defRPr/>
            </a:pPr>
            <a:r>
              <a:rPr lang="en-US" sz="2800" dirty="0">
                <a:gradFill flip="none" rotWithShape="1">
                  <a:gsLst>
                    <a:gs pos="100000">
                      <a:srgbClr val="009DE0"/>
                    </a:gs>
                    <a:gs pos="0">
                      <a:srgbClr val="00AC41"/>
                    </a:gs>
                  </a:gsLst>
                  <a:lin ang="10800000" scaled="1"/>
                  <a:tileRect/>
                </a:gradFill>
                <a:latin typeface="Grifo S"/>
                <a:cs typeface="+mj-cs"/>
              </a:rPr>
              <a:t>Webinar logistics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87896" y="3292444"/>
            <a:ext cx="9221841" cy="8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We look forward to your participation in the </a:t>
            </a:r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hat and the Q&amp;A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28" y="3252598"/>
            <a:ext cx="936583" cy="9365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87896" y="5135568"/>
            <a:ext cx="9694807" cy="8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Attendees’ </a:t>
            </a:r>
            <a:r>
              <a:rPr lang="en-US" sz="2000" b="1" dirty="0">
                <a:solidFill>
                  <a:schemeClr val="tx1"/>
                </a:solidFill>
              </a:rPr>
              <a:t>microphones</a:t>
            </a:r>
            <a:r>
              <a:rPr lang="en-US" sz="2000" dirty="0">
                <a:solidFill>
                  <a:schemeClr val="tx1"/>
                </a:solidFill>
              </a:rPr>
              <a:t> are by default </a:t>
            </a:r>
            <a:r>
              <a:rPr lang="en-US" sz="2000" dirty="0" smtClean="0">
                <a:solidFill>
                  <a:schemeClr val="tx1"/>
                </a:solidFill>
              </a:rPr>
              <a:t>muted. Please just activate the </a:t>
            </a:r>
            <a:r>
              <a:rPr lang="en-US" sz="2000" b="1" dirty="0" smtClean="0">
                <a:solidFill>
                  <a:schemeClr val="tx1"/>
                </a:solidFill>
              </a:rPr>
              <a:t>Raise </a:t>
            </a:r>
            <a:r>
              <a:rPr lang="en-US" sz="2000" b="1" dirty="0">
                <a:solidFill>
                  <a:schemeClr val="tx1"/>
                </a:solidFill>
              </a:rPr>
              <a:t>Hand </a:t>
            </a:r>
            <a:r>
              <a:rPr lang="en-US" sz="2000" dirty="0" smtClean="0">
                <a:solidFill>
                  <a:schemeClr val="tx1"/>
                </a:solidFill>
              </a:rPr>
              <a:t>feature for speaking contributions.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27" y="5258384"/>
            <a:ext cx="633838" cy="633838"/>
          </a:xfrm>
          <a:prstGeom prst="rect">
            <a:avLst/>
          </a:prstGeom>
        </p:spPr>
      </p:pic>
      <p:pic>
        <p:nvPicPr>
          <p:cNvPr id="18" name="Picture 17" descr="File:Emojione 270B.svg - Wikimedia Commons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28" y="5264018"/>
            <a:ext cx="598041" cy="5980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7896" y="1324307"/>
            <a:ext cx="10025884" cy="1092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This session will be </a:t>
            </a:r>
            <a:r>
              <a:rPr lang="en-GB" sz="2000" b="1" dirty="0" smtClean="0">
                <a:solidFill>
                  <a:schemeClr val="tx1"/>
                </a:solidFill>
              </a:rPr>
              <a:t>recorded</a:t>
            </a:r>
            <a:r>
              <a:rPr lang="en-GB" sz="2000" dirty="0" smtClean="0">
                <a:solidFill>
                  <a:schemeClr val="tx1"/>
                </a:solidFill>
              </a:rPr>
              <a:t> and the presentation will be shared with you.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You can also </a:t>
            </a:r>
            <a:r>
              <a:rPr lang="en-GB" sz="2000" b="1" dirty="0" smtClean="0">
                <a:solidFill>
                  <a:schemeClr val="tx1"/>
                </a:solidFill>
              </a:rPr>
              <a:t>download </a:t>
            </a:r>
            <a:r>
              <a:rPr lang="en-GB" sz="2000" dirty="0" smtClean="0">
                <a:solidFill>
                  <a:schemeClr val="tx1"/>
                </a:solidFill>
              </a:rPr>
              <a:t>our </a:t>
            </a:r>
            <a:r>
              <a:rPr lang="en-GB" sz="2000" dirty="0">
                <a:solidFill>
                  <a:schemeClr val="tx1"/>
                </a:solidFill>
              </a:rPr>
              <a:t>survey report </a:t>
            </a:r>
            <a:r>
              <a:rPr lang="en-GB" sz="2000" dirty="0" smtClean="0">
                <a:solidFill>
                  <a:schemeClr val="tx1"/>
                </a:solidFill>
              </a:rPr>
              <a:t>here: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https</a:t>
            </a:r>
            <a:r>
              <a:rPr lang="en-GB" dirty="0">
                <a:solidFill>
                  <a:schemeClr val="tx1"/>
                </a:solidFill>
              </a:rPr>
              <a:t>://www.me.mercer.com/our-thinking/career/building-a-workforce-for-the-future.html </a:t>
            </a:r>
            <a:endParaRPr lang="en-GB" sz="1600" b="1" dirty="0" smtClean="0">
              <a:solidFill>
                <a:schemeClr val="tx1"/>
              </a:solidFill>
            </a:endParaRPr>
          </a:p>
        </p:txBody>
      </p:sp>
      <p:pic>
        <p:nvPicPr>
          <p:cNvPr id="19" name="Picture 75" descr="See the source image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28" y="1324307"/>
            <a:ext cx="1092267" cy="10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60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93431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20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Grifo S"/>
              <a:ea typeface="+mj-ea"/>
              <a:cs typeface="+mj-cs"/>
              <a:sym typeface="Grifo S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BA9F80CB-121B-A54A-B098-DC86449B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>
            <a:normAutofit/>
          </a:bodyPr>
          <a:lstStyle/>
          <a:p>
            <a:pPr defTabSz="717558">
              <a:lnSpc>
                <a:spcPct val="80000"/>
              </a:lnSpc>
              <a:defRPr/>
            </a:pPr>
            <a:r>
              <a:rPr lang="en-US" sz="2800" dirty="0" smtClean="0">
                <a:gradFill flip="none" rotWithShape="1">
                  <a:gsLst>
                    <a:gs pos="100000">
                      <a:srgbClr val="009DE0"/>
                    </a:gs>
                    <a:gs pos="0">
                      <a:srgbClr val="00AC41"/>
                    </a:gs>
                  </a:gsLst>
                  <a:lin ang="10800000" scaled="1"/>
                  <a:tileRect/>
                </a:gradFill>
                <a:latin typeface="Grifo S"/>
                <a:cs typeface="+mj-cs"/>
              </a:rPr>
              <a:t>Agenda</a:t>
            </a:r>
            <a:endParaRPr lang="en-US" sz="2800" dirty="0">
              <a:gradFill flip="none" rotWithShape="1">
                <a:gsLst>
                  <a:gs pos="100000">
                    <a:srgbClr val="009DE0"/>
                  </a:gs>
                  <a:gs pos="0">
                    <a:srgbClr val="00AC41"/>
                  </a:gs>
                </a:gsLst>
                <a:lin ang="10800000" scaled="1"/>
                <a:tileRect/>
              </a:gradFill>
              <a:latin typeface="Grifo S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152" y="1702676"/>
            <a:ext cx="1024758" cy="772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152" y="4572000"/>
            <a:ext cx="1024758" cy="7725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152" y="3137338"/>
            <a:ext cx="1024758" cy="772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6097" y="1702676"/>
            <a:ext cx="8544910" cy="77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Context and Survey Demographics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6097" y="3137338"/>
            <a:ext cx="8544910" cy="77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Selected Survey Insights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76097" y="4572000"/>
            <a:ext cx="8544910" cy="77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Our Point of View and Q&amp;A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5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931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74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BA9F80CB-121B-A54A-B098-DC86449B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/>
          <a:p>
            <a:r>
              <a:rPr lang="en-US" dirty="0" smtClean="0"/>
              <a:t>Workforce for the Future Survey in a nutshell – Context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76402" y="1219211"/>
            <a:ext cx="8916217" cy="78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Designed to provide insights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into key workforce topics by reflecting respondents` perspective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11202" y="2145030"/>
            <a:ext cx="10885171" cy="3530051"/>
            <a:chOff x="711202" y="2145030"/>
            <a:chExt cx="10885171" cy="3530051"/>
          </a:xfrm>
        </p:grpSpPr>
        <p:pic>
          <p:nvPicPr>
            <p:cNvPr id="1152005" name="Picture 5" descr="Challenge Today Svg Png Icon Free Download (#345993) - OnlineWebFonts.COM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59" y="3102424"/>
              <a:ext cx="1484086" cy="148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1202" y="4796967"/>
              <a:ext cx="1930400" cy="878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Key workforce </a:t>
              </a:r>
              <a:r>
                <a:rPr lang="en-US" sz="2000" b="1" dirty="0">
                  <a:solidFill>
                    <a:schemeClr val="tx1"/>
                  </a:solidFill>
                </a:rPr>
                <a:t>challenges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676402" y="2191662"/>
              <a:ext cx="4042227" cy="4354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1152005" idx="0"/>
            </p:cNvCxnSpPr>
            <p:nvPr/>
          </p:nvCxnSpPr>
          <p:spPr>
            <a:xfrm>
              <a:off x="1676402" y="2612571"/>
              <a:ext cx="0" cy="48985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Connector 22"/>
            <p:cNvSpPr/>
            <p:nvPr/>
          </p:nvSpPr>
          <p:spPr>
            <a:xfrm>
              <a:off x="5695769" y="2145030"/>
              <a:ext cx="91440" cy="91440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pic>
          <p:nvPicPr>
            <p:cNvPr id="1152014" name="Picture 14" descr="Icon Initiative 图片、库存照片和矢量图| Shutterstock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48"/>
            <a:stretch/>
          </p:blipFill>
          <p:spPr bwMode="auto">
            <a:xfrm>
              <a:off x="9672685" y="3102424"/>
              <a:ext cx="1916976" cy="142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lowchart: Connector 2"/>
            <p:cNvSpPr/>
            <p:nvPr/>
          </p:nvSpPr>
          <p:spPr>
            <a:xfrm>
              <a:off x="9915211" y="3145968"/>
              <a:ext cx="1393825" cy="1424214"/>
            </a:xfrm>
            <a:prstGeom prst="flowChartConnector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65973" y="4796967"/>
              <a:ext cx="1930400" cy="878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Prioritized initiatives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6550392" y="2176462"/>
              <a:ext cx="4042227" cy="43542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0592619" y="2612571"/>
              <a:ext cx="0" cy="48985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owchart: Connector 39"/>
            <p:cNvSpPr/>
            <p:nvPr/>
          </p:nvSpPr>
          <p:spPr>
            <a:xfrm>
              <a:off x="6504672" y="2145030"/>
              <a:ext cx="91440" cy="91440"/>
            </a:xfrm>
            <a:prstGeom prst="flowChartConnector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148210" y="2236470"/>
              <a:ext cx="0" cy="90949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Connector 42"/>
            <p:cNvSpPr/>
            <p:nvPr/>
          </p:nvSpPr>
          <p:spPr>
            <a:xfrm>
              <a:off x="6100221" y="2145030"/>
              <a:ext cx="91440" cy="91440"/>
            </a:xfrm>
            <a:prstGeom prst="flowChartConnector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bg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180740" y="2891967"/>
              <a:ext cx="1930400" cy="2783114"/>
              <a:chOff x="2931432" y="2674257"/>
              <a:chExt cx="1930400" cy="2783114"/>
            </a:xfrm>
          </p:grpSpPr>
          <p:pic>
            <p:nvPicPr>
              <p:cNvPr id="1152011" name="Picture 11" descr="Trend Icons - Download Free Vector Icons | Noun Project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132" y="2674257"/>
                <a:ext cx="1905000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931432" y="4579257"/>
                <a:ext cx="1930400" cy="8781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Global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trends 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1676402" y="1944913"/>
            <a:ext cx="89162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76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06678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97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1262744"/>
            <a:ext cx="5210630" cy="24674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1830" y="3730172"/>
            <a:ext cx="5125904" cy="24674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BA9F80CB-121B-A54A-B098-DC86449B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28" y="442712"/>
            <a:ext cx="11000745" cy="952500"/>
          </a:xfrm>
        </p:spPr>
        <p:txBody>
          <a:bodyPr/>
          <a:lstStyle/>
          <a:p>
            <a:r>
              <a:rPr lang="en-US" dirty="0" smtClean="0"/>
              <a:t>Workforce for the Future Survey in a nutshell – Demographics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2452" y="1640108"/>
            <a:ext cx="4659086" cy="153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accent6"/>
                </a:solidFill>
              </a:rPr>
              <a:t>~ </a:t>
            </a:r>
            <a:r>
              <a:rPr lang="en-US" sz="4800" dirty="0" smtClean="0">
                <a:solidFill>
                  <a:schemeClr val="accent6"/>
                </a:solidFill>
              </a:rPr>
              <a:t>90% </a:t>
            </a:r>
            <a:r>
              <a:rPr lang="en-US" sz="2000" dirty="0">
                <a:solidFill>
                  <a:schemeClr val="tx1"/>
                </a:solidFill>
              </a:rPr>
              <a:t>of survey participants are HR </a:t>
            </a:r>
            <a:r>
              <a:rPr lang="en-US" sz="2000" dirty="0" smtClean="0">
                <a:solidFill>
                  <a:schemeClr val="tx1"/>
                </a:solidFill>
              </a:rPr>
              <a:t>leadership including CHROs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8647" y="1640108"/>
            <a:ext cx="4659086" cy="153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accent2"/>
                </a:solidFill>
              </a:rPr>
              <a:t>~ </a:t>
            </a:r>
            <a:r>
              <a:rPr lang="en-US" sz="4800" dirty="0" smtClean="0">
                <a:solidFill>
                  <a:schemeClr val="accent2"/>
                </a:solidFill>
              </a:rPr>
              <a:t>2/3</a:t>
            </a:r>
            <a:r>
              <a:rPr lang="en-US" sz="4800" baseline="30000" dirty="0" smtClean="0">
                <a:solidFill>
                  <a:schemeClr val="accent2"/>
                </a:solidFill>
              </a:rPr>
              <a:t>rd</a:t>
            </a:r>
            <a:r>
              <a:rPr lang="en-US" sz="4800" dirty="0" smtClean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are from privately owned organizations </a:t>
            </a:r>
            <a:r>
              <a:rPr lang="en-US" sz="2000" dirty="0" smtClean="0">
                <a:solidFill>
                  <a:schemeClr val="tx1"/>
                </a:solidFill>
              </a:rPr>
              <a:t>- high </a:t>
            </a:r>
            <a:r>
              <a:rPr lang="en-US" sz="2000" dirty="0">
                <a:solidFill>
                  <a:schemeClr val="tx1"/>
                </a:solidFill>
              </a:rPr>
              <a:t>participation of multinational organizations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452" y="4180110"/>
            <a:ext cx="4659086" cy="153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Participants spread </a:t>
            </a:r>
            <a:r>
              <a:rPr lang="en-US" sz="2000" dirty="0">
                <a:solidFill>
                  <a:schemeClr val="tx1"/>
                </a:solidFill>
              </a:rPr>
              <a:t>across 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20+ </a:t>
            </a:r>
            <a:r>
              <a:rPr lang="en-US" sz="2000" dirty="0" smtClean="0">
                <a:solidFill>
                  <a:schemeClr val="tx1"/>
                </a:solidFill>
              </a:rPr>
              <a:t>industries</a:t>
            </a:r>
            <a:r>
              <a:rPr lang="en-US" sz="2000" baseline="30000" dirty="0" smtClean="0">
                <a:solidFill>
                  <a:schemeClr val="tx1"/>
                </a:solidFill>
              </a:rPr>
              <a:t>1)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8647" y="4180110"/>
            <a:ext cx="4659086" cy="1538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</a:rPr>
              <a:t>~ 85% </a:t>
            </a:r>
            <a:r>
              <a:rPr lang="en-US" sz="2000" dirty="0">
                <a:solidFill>
                  <a:schemeClr val="tx1"/>
                </a:solidFill>
              </a:rPr>
              <a:t>of survey respondents are organizations with &lt;5,000 FTEs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396" y="6241143"/>
            <a:ext cx="10075281" cy="27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00"/>
                </a:solidFill>
              </a:rPr>
              <a:t>1) Energy</a:t>
            </a:r>
            <a:r>
              <a:rPr lang="en-US" sz="1100" dirty="0">
                <a:solidFill>
                  <a:srgbClr val="000000"/>
                </a:solidFill>
              </a:rPr>
              <a:t>, retail, professional services are the top 3 industries covered in the survey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377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08269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09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Grifo S" panose="02050803090505060204" pitchFamily="18" charset="0"/>
              <a:ea typeface="+mj-ea"/>
              <a:cs typeface="+mj-cs"/>
              <a:sym typeface="Grifo S" panose="020508030905050602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46E3458-7478-4629-A155-F111FA7E2B38}"/>
              </a:ext>
            </a:extLst>
          </p:cNvPr>
          <p:cNvSpPr/>
          <p:nvPr/>
        </p:nvSpPr>
        <p:spPr>
          <a:xfrm>
            <a:off x="0" y="1519518"/>
            <a:ext cx="12192000" cy="5351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Our survey assessed the organizational maturity, agility and adaptability to respond to disruptions caused to the workforce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1C3F-E5B5-49AF-A85B-7D3B4FA1826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11DFAE1-C3DC-4277-9C6F-D8406C400625}"/>
              </a:ext>
            </a:extLst>
          </p:cNvPr>
          <p:cNvSpPr>
            <a:spLocks noChangeAspect="1"/>
          </p:cNvSpPr>
          <p:nvPr/>
        </p:nvSpPr>
        <p:spPr>
          <a:xfrm>
            <a:off x="4604998" y="1668871"/>
            <a:ext cx="3114540" cy="3114540"/>
          </a:xfrm>
          <a:prstGeom prst="ellipse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9054" y="1742684"/>
            <a:ext cx="5331134" cy="1638108"/>
            <a:chOff x="1429054" y="1742684"/>
            <a:chExt cx="5331134" cy="1638108"/>
          </a:xfrm>
        </p:grpSpPr>
        <p:sp>
          <p:nvSpPr>
            <p:cNvPr id="3" name="Rectangle 2"/>
            <p:cNvSpPr/>
            <p:nvPr/>
          </p:nvSpPr>
          <p:spPr>
            <a:xfrm>
              <a:off x="1429054" y="1742684"/>
              <a:ext cx="37682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Maturity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IN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organization to identify pain-points and address them via suitable human capital initiatives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E66E72F9-DB85-4B78-97D6-C5D746CC0E75}"/>
                </a:ext>
              </a:extLst>
            </p:cNvPr>
            <p:cNvSpPr/>
            <p:nvPr/>
          </p:nvSpPr>
          <p:spPr>
            <a:xfrm>
              <a:off x="5564348" y="3011460"/>
              <a:ext cx="1195840" cy="36933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Maturity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030" y="2238643"/>
              <a:ext cx="842477" cy="842477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D83D57-7603-47B0-80A6-AB1A82EFA9F5}"/>
              </a:ext>
            </a:extLst>
          </p:cNvPr>
          <p:cNvSpPr>
            <a:spLocks/>
          </p:cNvSpPr>
          <p:nvPr/>
        </p:nvSpPr>
        <p:spPr>
          <a:xfrm>
            <a:off x="3410101" y="3478491"/>
            <a:ext cx="3114540" cy="3114540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793" y="4066082"/>
            <a:ext cx="4574610" cy="1815882"/>
            <a:chOff x="836793" y="4066082"/>
            <a:chExt cx="4574610" cy="1815882"/>
          </a:xfrm>
        </p:grpSpPr>
        <p:sp>
          <p:nvSpPr>
            <p:cNvPr id="7" name="Rectangle 6"/>
            <p:cNvSpPr/>
            <p:nvPr/>
          </p:nvSpPr>
          <p:spPr>
            <a:xfrm>
              <a:off x="836793" y="4066082"/>
              <a:ext cx="247016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Agility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organization to identify the global trends and drive initiatives to overcome the impact of these trends</a:t>
              </a:r>
            </a:p>
            <a:p>
              <a:pPr lvl="0">
                <a:defRPr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D9B0522-BA76-41A2-B868-AA90A89C6DD6}"/>
                </a:ext>
              </a:extLst>
            </p:cNvPr>
            <p:cNvSpPr/>
            <p:nvPr/>
          </p:nvSpPr>
          <p:spPr>
            <a:xfrm>
              <a:off x="4523339" y="5344174"/>
              <a:ext cx="888064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Agility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133" y="4466319"/>
              <a:ext cx="842477" cy="842477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E7E594C-EE4F-4032-BED4-FBB4BBB6AA42}"/>
              </a:ext>
            </a:extLst>
          </p:cNvPr>
          <p:cNvSpPr>
            <a:spLocks/>
          </p:cNvSpPr>
          <p:nvPr/>
        </p:nvSpPr>
        <p:spPr>
          <a:xfrm>
            <a:off x="5667359" y="3480201"/>
            <a:ext cx="3114540" cy="3114540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56603" y="4066082"/>
            <a:ext cx="5089163" cy="1624170"/>
            <a:chOff x="6356603" y="4066082"/>
            <a:chExt cx="5089163" cy="1624170"/>
          </a:xfrm>
        </p:grpSpPr>
        <p:sp>
          <p:nvSpPr>
            <p:cNvPr id="6" name="Rectangle 5"/>
            <p:cNvSpPr/>
            <p:nvPr/>
          </p:nvSpPr>
          <p:spPr>
            <a:xfrm>
              <a:off x="8937287" y="4066082"/>
              <a:ext cx="25084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Adaptability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of the organization to adapt to the human capital needs through specific human capital gap closing mechanisms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1531F33-8144-42B7-83B5-556B4CFFCAFE}"/>
                </a:ext>
              </a:extLst>
            </p:cNvPr>
            <p:cNvSpPr/>
            <p:nvPr/>
          </p:nvSpPr>
          <p:spPr>
            <a:xfrm>
              <a:off x="6356603" y="5320920"/>
              <a:ext cx="173605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Adaptability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391" y="4466319"/>
              <a:ext cx="842477" cy="84247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1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23021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45" name="think-cell Slide" r:id="rId17" imgW="415" imgH="416" progId="TCLayout.ActiveDocument.1">
                  <p:embed/>
                </p:oleObj>
              </mc:Choice>
              <mc:Fallback>
                <p:oleObj name="think-cell Slide" r:id="rId17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>
            <a:noAutofit/>
          </a:bodyPr>
          <a:lstStyle/>
          <a:p>
            <a:r>
              <a:rPr lang="en-US" dirty="0"/>
              <a:t>Majority of organizations today lack the maturity and visibility to efficiently structure and organize their workforce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6" name="Chart 55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35013549"/>
              </p:ext>
            </p:extLst>
          </p:nvPr>
        </p:nvGraphicFramePr>
        <p:xfrm>
          <a:off x="3971925" y="2444750"/>
          <a:ext cx="1625600" cy="31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7" name="SlideBody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798638" y="2655888"/>
            <a:ext cx="2163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F8B489-8E54-4756-B166-C7982BDE7515}" type="thinkcell&lt;?xml version=&quot;1.0&quot; encoding=&quot;UTF-16&quot; standalone=&quot;yes&quot;?&gt;&lt;root reqver=&quot;25060&quot;&gt;&lt;version val=&quot;28418&quot;/&gt;&lt;PersistentType&gt;&lt;m_guid val=&quot;82033912-dbb2-4fb8-aece-26e221da469a&quot;/&gt;&lt;m_prec&gt;&lt;m_yearfmt&gt;&lt;begin val=&quot;0&quot;/&gt;&lt;end val=&quot;4&quot;/&gt;&lt;/m_yearfmt&gt;&lt;/m_prec&gt;&lt;/PersistentType&gt;&lt;/root&gt;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We have lack of visibility on the 
future workforce demand/supply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40" name="SlideBody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68338" y="4440238"/>
            <a:ext cx="3294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6BD356A-4F9A-469E-A5B9-FADB0B427E2A}" type="thinkcell&lt;?xml version=&quot;1.0&quot; encoding=&quot;UTF-16&quot; standalone=&quot;yes&quot;?&gt;&lt;root reqver=&quot;25060&quot;&gt;&lt;version val=&quot;28418&quot;/&gt;&lt;PersistentType&gt;&lt;m_guid val=&quot;744b244b-df32-4bfb-a944-6f4782ad69dd&quot;/&gt;&lt;m_prec&gt;&lt;m_yearfmt&gt;&lt;begin val=&quot;0&quot;/&gt;&lt;end val=&quot;4&quot;/&gt;&lt;/m_yearfmt&gt;&lt;/m_prec&gt;&lt;/PersistentType&gt;&lt;/root&gt;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Our staff is not adequetly skilled to achieve our 
future goals and adapt to future automation plans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36" name="SlideBody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941513" y="3335338"/>
            <a:ext cx="2020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90F3E84-09AC-4219-9C56-977A0F0C67FE}" type="datetime'O''ur wor''''''k''f''o''rc''''e co''st is ''t''''oo ''hig''h'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Our workforce cost is too high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45" name="SlideBody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248275" y="5118100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32B9D2-01C7-45AC-9F99-A20D31E9CC32}" type="datetime'''''''''''11''%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4" name="SlideBody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467350" y="45243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E9CE9C1-18E3-4A98-8EF0-6EC06F140D4C}" type="datetime'''''''''''1''''3''''''''''''%''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38" name="SlideBody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708150" y="3844925"/>
            <a:ext cx="2254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7EBA7B8-BD8D-4429-BCE3-8C3E24278C0B}" type="thinkcell&lt;?xml version=&quot;1.0&quot; encoding=&quot;UTF-16&quot; standalone=&quot;yes&quot;?&gt;&lt;root reqver=&quot;25060&quot;&gt;&lt;version val=&quot;28418&quot;/&gt;&lt;PersistentType&gt;&lt;m_guid val=&quot;2f0288d1-cd9a-4004-9b3d-e2da3cdfd6ea&quot;/&gt;&lt;m_prec&gt;&lt;m_yearfmt&gt;&lt;begin val=&quot;0&quot;/&gt;&lt;end val=&quot;4&quot;/&gt;&lt;/m_yearfmt&gt;&lt;/m_prec&gt;&lt;/PersistentType&gt;&lt;/root&gt;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We lack the visibility on current 
productivity measures of our staff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42" name="SlideBody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627188" y="5118100"/>
            <a:ext cx="233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7E492D6-9D47-4C37-A071-5739DC951BD0}" type="datetime'It'' is'' di''ff''i''cult to attract c''ompetent ta''l''''ent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It is difficult to attract competent talent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39" name="SlideBody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540375" y="274002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64AB61-4A10-453A-B346-5A4063E03AB3}" type="datetime'''''''''1''''''''''4''''''''''''''%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14%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1" name="SlideBody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467350" y="3929063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F7FF30-53A7-419C-9AA8-0892EE7E1D91}" type="datetime'1''''''''''''''''''''''''''''3''''''''''''%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3" name="SlideBody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467350" y="3335338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46F27DE-9A2A-4431-B840-6416AB1F9B43}" type="datetime'''''''''''''1''''''''''''''''''''3''''%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5313" y="1609271"/>
            <a:ext cx="56070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top 4 pain points signify inefficient workforce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7171" y="2503488"/>
            <a:ext cx="5417230" cy="2474913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1548002" y="442712"/>
            <a:ext cx="528248" cy="509899"/>
            <a:chOff x="11459964" y="84865"/>
            <a:chExt cx="528248" cy="509899"/>
          </a:xfrm>
        </p:grpSpPr>
        <p:sp>
          <p:nvSpPr>
            <p:cNvPr id="54" name="Rectangle 53"/>
            <p:cNvSpPr/>
            <p:nvPr/>
          </p:nvSpPr>
          <p:spPr>
            <a:xfrm>
              <a:off x="11459964" y="367642"/>
              <a:ext cx="528248" cy="227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Maturity</a:t>
              </a:r>
              <a:endPara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692" y="84865"/>
              <a:ext cx="357293" cy="35729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852467" y="2773343"/>
            <a:ext cx="5223783" cy="2205057"/>
            <a:chOff x="6852467" y="2773343"/>
            <a:chExt cx="5223783" cy="2205057"/>
          </a:xfrm>
        </p:grpSpPr>
        <p:sp>
          <p:nvSpPr>
            <p:cNvPr id="57" name="Rectangle 56"/>
            <p:cNvSpPr/>
            <p:nvPr/>
          </p:nvSpPr>
          <p:spPr>
            <a:xfrm>
              <a:off x="6852467" y="2773343"/>
              <a:ext cx="2763289" cy="987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7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&gt;65%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25744" y="3797093"/>
              <a:ext cx="5150506" cy="118130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IN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organizations</a:t>
              </a:r>
              <a:r>
                <a:rPr lang="en-IN" i="1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  <a:r>
                <a:rPr lang="en-IN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believe </a:t>
              </a:r>
              <a:r>
                <a:rPr lang="en-I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are </a:t>
              </a:r>
              <a:r>
                <a:rPr lang="en-IN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over-staffed</a:t>
              </a:r>
              <a:r>
                <a:rPr lang="en-I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IN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with organizations </a:t>
              </a:r>
              <a:r>
                <a:rPr lang="en-I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telecommunications, retail, logistics and supply-chain industries reporting the highest ratios of over-supply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04601" y="6110513"/>
            <a:ext cx="6854143" cy="37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rgbClr val="000000"/>
                </a:solidFill>
              </a:rPr>
              <a:t>1) with </a:t>
            </a:r>
            <a:r>
              <a:rPr lang="en-US" sz="1100" dirty="0">
                <a:solidFill>
                  <a:srgbClr val="000000"/>
                </a:solidFill>
              </a:rPr>
              <a:t>over 5,000 FTEs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444343" y="1714046"/>
            <a:ext cx="0" cy="40771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83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9215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70" name="think-cell Slide" r:id="rId32" imgW="415" imgH="416" progId="TCLayout.ActiveDocument.1">
                  <p:embed/>
                </p:oleObj>
              </mc:Choice>
              <mc:Fallback>
                <p:oleObj name="think-cell Slide" r:id="rId32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500" dirty="0">
              <a:solidFill>
                <a:schemeClr val="bg1"/>
              </a:solidFill>
              <a:latin typeface="Times New Roman"/>
              <a:ea typeface="+mj-ea"/>
              <a:cs typeface="Times New Roman"/>
              <a:sym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28" y="442712"/>
            <a:ext cx="10611095" cy="9525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Organizations` perspective on workforce optimization and workforce planning is still evolving</a:t>
            </a:r>
            <a:br>
              <a:rPr lang="en-US" dirty="0"/>
            </a:b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1548002" y="442712"/>
            <a:ext cx="528248" cy="509899"/>
            <a:chOff x="11459964" y="84865"/>
            <a:chExt cx="528248" cy="509899"/>
          </a:xfrm>
        </p:grpSpPr>
        <p:sp>
          <p:nvSpPr>
            <p:cNvPr id="54" name="Rectangle 53"/>
            <p:cNvSpPr/>
            <p:nvPr/>
          </p:nvSpPr>
          <p:spPr>
            <a:xfrm>
              <a:off x="11459964" y="367642"/>
              <a:ext cx="528248" cy="2271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Maturity</a:t>
              </a:r>
              <a:endPara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692" y="84865"/>
              <a:ext cx="357293" cy="357293"/>
            </a:xfrm>
            <a:prstGeom prst="rect">
              <a:avLst/>
            </a:prstGeom>
          </p:spPr>
        </p:pic>
      </p:grpSp>
      <p:graphicFrame>
        <p:nvGraphicFramePr>
          <p:cNvPr id="108" name="Chart 107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4312929"/>
              </p:ext>
            </p:extLst>
          </p:nvPr>
        </p:nvGraphicFramePr>
        <p:xfrm>
          <a:off x="2717800" y="2647950"/>
          <a:ext cx="2836863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35" name="SlideBody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360613" y="5345113"/>
            <a:ext cx="347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00F9A38-3A3F-4B87-B03A-9791B44D1E37}" type="datetime'''Ot''''h''e''''''''''''''''r''''''''''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29" name="SlideBody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454525" y="33813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2425623-8900-4CD7-97B9-F87F41C512B4}" type="datetime'''''''''''''''''''''''''''''''''''''2''2''''%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22%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28" name="SlideBody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85813" y="4364038"/>
            <a:ext cx="1922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8375FDF-998F-48C0-B7DB-B66FEB1C2FC6}" type="datetime'S''tra''teg''ic'' ''''w''orkfo''r''ce pla''''''nning'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Strategic workforce planning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30" name="SlideBody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23900" y="2890838"/>
            <a:ext cx="1984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2488A51-9088-4236-84D3-E0CAF64452C0}" type="datetime'''''O''rga''''n''izati''''on ''st''ru''c''tur''e d''es''ign'''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Organization structure design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27" name="SlideBody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61988" y="3381375"/>
            <a:ext cx="20462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965C10-BD64-48AB-B5DD-E412D5857C16}" type="datetime'''Proc''ess'' i''m''provement'' / r''''''''e''-de''si''gn''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Process improvement / re-design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31" name="SlideBody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79513" y="3871913"/>
            <a:ext cx="1528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1B45D0F-4630-439B-AD93-F4532FB80E7E}" type="datetime'E''''''RP s''''ys''t''''em'' ''''''d''''e''''pl''oym''''en''t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ERP system deployment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33" name="SlideBody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416051" y="4854575"/>
            <a:ext cx="1292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32C3161-AEA3-4659-9DAE-C503D6B01673}" type="datetime'Fu''t''u''''r''''e'''''''''''' of'' ''Wor''k'''''' s''tudy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Future of Work study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32" name="SlideBody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497513" y="2890838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B38B0D-53B8-4562-B5E2-8EC2BD08B7A2}" type="datetime'''''''''''''''''''''3''''''''''''''''''''''''''''5''''''''%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34" name="SlideBody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194175" y="3871913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D2B06D-4AD7-44FE-A3F3-32D73AB028FD}" type="datetime'''''''1''''''''''''''''''''''''''8''''''%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18%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8" name="SlideBody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064000" y="4364038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713915-AC11-4523-B86D-21A7ED92ADFA}" type="datetime'''''16''''''''''''''''''''''''''''''''''''''''''%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16%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49" name="SlideBody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281363" y="4854575"/>
            <a:ext cx="242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D171E7F-88AC-4AB3-9F2E-FF4BB55A7992}" type="datetime'''''''''''''''''''''''''''''''''''6''''''''''''''''%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50" name="SlideBody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021013" y="5345113"/>
            <a:ext cx="242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4C1DD92-1D8C-4DCF-8648-82AEDB10ACE0}" type="datetime'''''''''''''''''''''''''''''''''''''3''''''''''%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4825" y="1728788"/>
            <a:ext cx="5607050" cy="2095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 smtClean="0"/>
              <a:t>Organizations </a:t>
            </a:r>
            <a:r>
              <a:rPr lang="en-US" sz="1600" dirty="0"/>
              <a:t>have invested heavily on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organization </a:t>
            </a:r>
            <a:r>
              <a:rPr lang="en-US" sz="1600" dirty="0"/>
              <a:t>design …</a:t>
            </a:r>
          </a:p>
        </p:txBody>
      </p:sp>
      <p:graphicFrame>
        <p:nvGraphicFramePr>
          <p:cNvPr id="109" name="Chart 108"/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778664130"/>
              </p:ext>
            </p:extLst>
          </p:nvPr>
        </p:nvGraphicFramePr>
        <p:xfrm>
          <a:off x="8466138" y="2647950"/>
          <a:ext cx="2414587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71" name="SlideBody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0823575" y="2890838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F82839-C908-4CDE-9AF2-80BF10217339}" type="datetime'''''''''''''''2''''''''''''''''''''''''''''''''''6''''''''%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26%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73" name="SlideBody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0020300" y="4364038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A35ED-CA9F-41F3-AFD1-7E5812AC0F6D}" type="datetime'''''''1''''7''''''''''''''''''%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65" name="SlideBody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500813" y="2890838"/>
            <a:ext cx="1955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E546CB8-3944-4416-AD02-3B35D68F880E}" type="datetime'Re''d''''''''esi''gning the'' ''''or''''''''''gani''zation'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Redesigning the organization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64" name="SlideBody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0340975" y="33813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67C8C4-4F25-4F82-9471-82D5D680478C}" type="datetime'2''''''0''''''''''''''%''''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70" name="SlideBody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381875" y="4854575"/>
            <a:ext cx="10747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A4B3B4E-0A03-40A7-B527-0D551A8025BD}" type="datetime'''''R''ede''s''''i''gni''''''n''''''''''g'' jo''b''''''''''s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Redesigning jobs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66" name="SlideBody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931025" y="3297238"/>
            <a:ext cx="1525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9E9D764-B761-483C-BEA0-8B9706684DC6}" type="datetime'''Inv''''esti''''ng in ''&#10;workfo''rc''e ''optimi''zat''ion'''">
              <a:rPr lang="en-US" altLang="en-US" sz="1100" b="1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Investing in 
workforce optimization</a:t>
            </a:fld>
            <a:endParaRPr lang="en-US" sz="1100" b="1" dirty="0">
              <a:latin typeface="Arial"/>
              <a:cs typeface="Arial"/>
              <a:sym typeface="Arial"/>
            </a:endParaRPr>
          </a:p>
        </p:txBody>
      </p:sp>
      <p:sp>
        <p:nvSpPr>
          <p:cNvPr id="69" name="SlideBody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039100" y="5345113"/>
            <a:ext cx="417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4AA3FB7-D9A1-451B-930E-5E735E0AC3E5}" type="datetime'O''''''t''''''''''''''''''h''''''''''''''ers''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Others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67" name="SlideBody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515100" y="3871913"/>
            <a:ext cx="1941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BFA3EE2-007D-49AA-AB28-00A116F999EC}" type="datetime'In''''creasing'''' flexib''''l''e ''w''or''k op''''t''''ions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Increasing flexible work options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68" name="SlideBody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985000" y="4279900"/>
            <a:ext cx="1471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3D2A687-580F-4FB5-9D94-AB04A51CBEC2}" type="datetime'Im''provin''g perform''a''nce &#10;eva''''l''uation fr''ameworks'">
              <a:rPr lang="en-US" altLang="en-US" sz="1100" smtClean="0">
                <a:latin typeface="Arial"/>
                <a:cs typeface="Arial"/>
                <a:sym typeface="Arial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Improving performance 
evaluation frameworks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72" name="SlideBody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020300" y="3871913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419F3E-C22B-4B38-A444-AB95AA6C87C4}" type="datetime'''''''''''''''''''''1''7''''%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74" name="SlideBody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9859963" y="4854575"/>
            <a:ext cx="320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3C42B5-43EB-45FB-9CF6-ABF160D74993}" type="datetime'1''''''''''''''''''5''''''''''''''%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15%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75" name="SlideBody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9056688" y="5345113"/>
            <a:ext cx="2428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20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Mute" panose="00000500000000000000" pitchFamily="50" charset="0"/>
              <a:buChar char="-"/>
              <a:defRPr sz="1600" kern="1200">
                <a:solidFill>
                  <a:schemeClr val="tx1"/>
                </a:solidFill>
                <a:latin typeface="Mut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E2CB28-7B43-411F-8683-D763A23FA4B9}" type="datetime'6''''%'''''''''''''''''''''''''''''''''''''''''''''''''''''">
              <a:rPr lang="en-US" altLang="en-US" sz="1100" smtClean="0">
                <a:latin typeface="Arial"/>
                <a:cs typeface="Arial"/>
                <a:sym typeface="Arial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42075" y="1755780"/>
            <a:ext cx="5470461" cy="2095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… </a:t>
            </a:r>
            <a:r>
              <a:rPr lang="en-US" sz="1600" dirty="0" smtClean="0"/>
              <a:t>and are expected </a:t>
            </a:r>
            <a:r>
              <a:rPr lang="en-US" sz="1600" dirty="0"/>
              <a:t>to continue to do so in the future with increased focus on workforce optimization</a:t>
            </a:r>
          </a:p>
        </p:txBody>
      </p:sp>
      <p:sp>
        <p:nvSpPr>
          <p:cNvPr id="3" name="Isosceles Triangle 2"/>
          <p:cNvSpPr/>
          <p:nvPr/>
        </p:nvSpPr>
        <p:spPr>
          <a:xfrm rot="5400000">
            <a:off x="5378845" y="1990330"/>
            <a:ext cx="785132" cy="227122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9200" y="2496457"/>
            <a:ext cx="5094514" cy="12627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98714" y="92722"/>
            <a:ext cx="27432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7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00&quot; g=&quot;A7&quot; b=&quot;7B&quot;/&gt;&lt;m_nBrightness endver=&quot;26206&quot; val=&quot;0&quot;/&gt;&lt;/elem&gt;&lt;/m_vecMRU&gt;&lt;/m_mruColor&gt;&lt;m_eweekdayFirstOfWeek val=&quot;1&quot;/&gt;&lt;m_eweekdayFirstOfWorkweek val=&quot;1&quot;/&gt;&lt;m_eweekdayFirstOfWeekend val=&quot;6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_d126gf8Vi2TsZQxUIx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m2U4eCdifmOxo3Mv7_5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omPObcvbYJpuyplmvUK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oCSwgCVcAOJ6R3bEKfo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oPdzlUO0MefO2Q9n2Ll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q5vw.pNjHfAf7ZZpZwx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AbaYcUTmVCHaP5mvXVO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1L8jF1PJDkrrfOXiJQd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R4Om71WggBVy64GCuj8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glNx9kJrJIF4M3BHJz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3g_vwA.LNgwxY4BbGWl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jKb3WEO8MvwKsOS5WlJ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g9.QQR0mc5M3SBqbXdP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JJQCZO9m0mQTLHrmBaw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iN2V5bIj882wm60VzZN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zHwWKyx5rKZqQ5tSQ.m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GPYnxk8mjQvImom_kxM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BFiBYBRi34RHi9wqOhc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L2EPzTEMFvJp8jSX7F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mDz.h4veJlZJiSSIJxC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GFepY6CH3CuFWkf_MXt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MsNw6fDwMySzegJjgV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sUwQfCElHrnPdau4Bb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KyXSYVVfyLAPW_5aON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URaCQc4FMeGCDlFLHn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KnEpZ47cdkptNaWakY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VYnzRnJFmXwlI8ehT_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n2LSNSoRrPBo_goAE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CANACTASDIVIDER" val="N"/>
  <p:tag name="MMCOA_PROMPTCOLOUR" val="N"/>
  <p:tag name="MMCOA_SLIDESIZE" val="Size16x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30"/>
  <p:tag name="MMCOA_FONTSIZE_M" val="115"/>
  <p:tag name="MMCOA_FONTSIZE_S" val="90"/>
  <p:tag name="MMCOA_POSITION_L" val="72;234.71;150.52;792"/>
  <p:tag name="MMCOA_POSITION_M" val="72;142.58;230.46;792"/>
  <p:tag name="MMCOA_POSITION_S" val="72;140.31;266.46;792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SMARTSHAPE" val="N"/>
  <p:tag name="MMCOA_DISABLETABLEREFORMAT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N"/>
  <p:tag name="MMCOA_DISABLETABLEREFORMAT" val="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kevXRPn0mxyahy8yGc5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TBq5gEdlsp8DoyU4hAc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lRn_pqc2SrZ72BpgJy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eYQgQ54Aj2r.cMsiBSC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cCsVlMT2.ttkP9GivSK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T_dPBDl3WmHrfR.KW2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20fXLU0VJczj4lwrD_E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74PFPNbYt0m7OoCOaH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PcWUD7yJbNbE_WjUtmB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R5RRgbS1MygonSDUnSF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Nk4IcPoADArM9_CaNH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kqV6AsZBgM1bKM02Nfb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dDzt8ip4GH9hqw4Mkrq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DVfzeY0dAJt3fH04at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TEpLlCCOAMtc9wgOQzT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Svf4R7TEuXOd8djmq_J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Dd1j673QSVJOOJoI5S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qyDzdMR4WC9kR8VwM4R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ekEC8KswiB88Z5sMd9v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HLxOtztVAkIQ.FSvkB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97.5"/>
  <p:tag name="MMCOA_FONTSIZE_M" val="28.8"/>
  <p:tag name="MMCOA_FONTSIZE_S" val="12"/>
  <p:tag name="MMCOA_POSITION_L" val="72;121.09;107.79;543"/>
  <p:tag name="MMCOA_POSITION_M" val="72;122.36;33.639;543"/>
  <p:tag name="MMCOA_POSITION_S" val="72;120.40;21.448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z3O97zHdS8W4eJGJnDF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NJkYX7ibgcRg7YC_fqe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DYFrqErNpdYTN4290zl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dVkYxqclkVB4kjLNoha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kpXaGrpxz4tfKJjwDd0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ZDZrt5k.vfq.5T5im.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y4LZ1iFCLt01DF6SioO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.V4Wr2qkk5Q3X5Hi6UU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XyGKRowUMfPKy29t8fF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0D_uLkOk1K4ijpgy00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30"/>
  <p:tag name="MMCOA_FONTSIZE_M" val="96"/>
  <p:tag name="MMCOA_FONTSIZE_S" val="80"/>
  <p:tag name="MMCOA_POSITION_L" val="72;212.15;107150.52;543"/>
  <p:tag name="MMCOA_POSITION_M" val="72;152.41;192.58;543"/>
  <p:tag name="MMCOA_POSITION_S" val="72;134.18;249.81;543"/>
  <p:tag name="MMCOA_POSITION_T" val=";;;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DISABLETABLEREFORMAT" val="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b84o5vDTrWOTbTPakf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I2oHqU_.SaD_sXeCb3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2UP_1EqZ8Aju.MtrYPE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4zuLCV0AQ4tIZMHZn4h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ZhDQ3y2MflLFx1K6mv8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Gd2b.pp.KhSnRITprxs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MzCgH5BRTUGOm8fgCI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HX6FlS4Z37WhRv3DSndw"/>
</p:tagLst>
</file>

<file path=ppt/theme/theme1.xml><?xml version="1.0" encoding="utf-8"?>
<a:theme xmlns:a="http://schemas.openxmlformats.org/drawingml/2006/main" name="3_WTB">
  <a:themeElements>
    <a:clrScheme name="Custom 1">
      <a:dk1>
        <a:srgbClr val="003865"/>
      </a:dk1>
      <a:lt1>
        <a:srgbClr val="FFFFFF"/>
      </a:lt1>
      <a:dk2>
        <a:srgbClr val="868D95"/>
      </a:dk2>
      <a:lt2>
        <a:srgbClr val="B9BFC7"/>
      </a:lt2>
      <a:accent1>
        <a:srgbClr val="009DE0"/>
      </a:accent1>
      <a:accent2>
        <a:srgbClr val="00AC41"/>
      </a:accent2>
      <a:accent3>
        <a:srgbClr val="8246AF"/>
      </a:accent3>
      <a:accent4>
        <a:srgbClr val="00968F"/>
      </a:accent4>
      <a:accent5>
        <a:srgbClr val="0077A0"/>
      </a:accent5>
      <a:accent6>
        <a:srgbClr val="EE3D8B"/>
      </a:accent6>
      <a:hlink>
        <a:srgbClr val="003865"/>
      </a:hlink>
      <a:folHlink>
        <a:srgbClr val="009DE0"/>
      </a:folHlink>
    </a:clrScheme>
    <a:fontScheme name="Mercer 2020 Brand">
      <a:majorFont>
        <a:latin typeface="Grifo S"/>
        <a:ea typeface=""/>
        <a:cs typeface=""/>
      </a:majorFont>
      <a:minorFont>
        <a:latin typeface="Mu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 anchor="t" anchorCtr="0">
        <a:no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ER2020.Classic16x9.potx" id="{B23C47F8-2CED-4820-AA2F-7CCF0648E02C}" vid="{847986C7-6D9C-46C2-BED5-13A4D42FC8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ontrol xmlns="http://schemas.microsoft.com/VisualStudio/2011/storyboarding/control">
  <Id Name="720250bd-7b8b-4541-a8f5-788977f850b8" Revision="1" Stencil="Icons_4" StencilVersion="1.0"/>
</Control>
</file>

<file path=customXml/item2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3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4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5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6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7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8.xml><?xml version="1.0" encoding="utf-8"?>
<Control xmlns="http://schemas.microsoft.com/VisualStudio/2011/storyboarding/control">
  <Id Name="6491cc42-2d56-421a-87f2-37af8b4c4880" Revision="1" Stencil="Flags_Asia_v1" StencilVersion="1.0"/>
</Control>
</file>

<file path=customXml/itemProps1.xml><?xml version="1.0" encoding="utf-8"?>
<ds:datastoreItem xmlns:ds="http://schemas.openxmlformats.org/officeDocument/2006/customXml" ds:itemID="{8EFBD033-780B-4F07-9B85-21118822119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D063B2C-4C10-4FE9-8692-382DBA35879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41AE23D-A51C-420D-B6B6-5AD3B7A70BCB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EC32163E-38CA-4BB4-AD94-784AC28C5093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1A798A13-A513-4C75-A263-6B257FB8721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CBD0E3D-AC23-4D10-B45B-DF0FF91FE592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C08AAD3-E5C1-44F3-AAF3-A7AD57C902F6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45469845-4A8A-49C9-92DB-55B58E6FDF9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MER2020.Classic16x9</Template>
  <TotalTime>48487</TotalTime>
  <Words>907</Words>
  <Application>Microsoft Office PowerPoint</Application>
  <PresentationFormat>Custom</PresentationFormat>
  <Paragraphs>198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3_WTB</vt:lpstr>
      <vt:lpstr>think-cell Slide</vt:lpstr>
      <vt:lpstr>building</vt:lpstr>
      <vt:lpstr>Our Speakers Today</vt:lpstr>
      <vt:lpstr>Webinar logistics</vt:lpstr>
      <vt:lpstr>Agenda</vt:lpstr>
      <vt:lpstr>Workforce for the Future Survey in a nutshell – Context </vt:lpstr>
      <vt:lpstr>Workforce for the Future Survey in a nutshell – Demographics</vt:lpstr>
      <vt:lpstr>Our survey assessed the organizational maturity, agility and adaptability to respond to disruptions caused to the workforce</vt:lpstr>
      <vt:lpstr>Majority of organizations today lack the maturity and visibility to efficiently structure and organize their workforce </vt:lpstr>
      <vt:lpstr>Organizations` perspective on workforce optimization and workforce planning is still evolving </vt:lpstr>
      <vt:lpstr>Organizations need to invest in data analytics in order to respond to the changes in the workforce especially on the account of global trends </vt:lpstr>
      <vt:lpstr>The ability of an organization to successfully meet the challenges can only be realized with the support of the organization’s leadership</vt:lpstr>
      <vt:lpstr>Organizations are reducing their efforts from talent acquisition and focusing more on building internal talent and various gap closing solutions</vt:lpstr>
      <vt:lpstr>The need for outsourcing/ off-shoring has been identified most in the non-strategic elements of IT, Finance and HR spaces</vt:lpstr>
      <vt:lpstr>PowerPoint Presentation</vt:lpstr>
      <vt:lpstr>An integrated strategic workforce study can help organizations adapt to the ever evolving workforce needs…</vt:lpstr>
      <vt:lpstr>…and achieve a significant return on investment </vt:lpstr>
      <vt:lpstr>PowerPoint Presentation</vt:lpstr>
    </vt:vector>
  </TitlesOfParts>
  <Company>Mercer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</dc:title>
  <dc:creator>First Last Name</dc:creator>
  <cp:lastModifiedBy>Tayfur, Kursat</cp:lastModifiedBy>
  <cp:revision>2357</cp:revision>
  <dcterms:created xsi:type="dcterms:W3CDTF">2020-01-20T18:54:23Z</dcterms:created>
  <dcterms:modified xsi:type="dcterms:W3CDTF">2020-11-03T20:09:23Z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MER2020.Classic16x9</vt:lpwstr>
  </property>
  <property fmtid="{D5CDD505-2E9C-101B-9397-08002B2CF9AE}" pid="3" name="TemplateVersion">
    <vt:lpwstr>8.0</vt:lpwstr>
  </property>
  <property fmtid="{D5CDD505-2E9C-101B-9397-08002B2CF9AE}" pid="4" name="MMCOA_BaseCo">
    <vt:lpwstr>MER</vt:lpwstr>
  </property>
  <property fmtid="{D5CDD505-2E9C-101B-9397-08002B2CF9AE}" pid="5" name="MMCOA_Brand">
    <vt:lpwstr>MER2020</vt:lpwstr>
  </property>
  <property fmtid="{D5CDD505-2E9C-101B-9397-08002B2CF9AE}" pid="6" name="MMCOA_PresentationType">
    <vt:lpwstr>Classic16x9</vt:lpwstr>
  </property>
  <property fmtid="{D5CDD505-2E9C-101B-9397-08002B2CF9AE}" pid="7" name="MMCOA_FontSize">
    <vt:lpwstr>Large</vt:lpwstr>
  </property>
  <property fmtid="{D5CDD505-2E9C-101B-9397-08002B2CF9AE}" pid="8" name="MMCOA_SlideStyle">
    <vt:lpwstr>MER2020_Standard</vt:lpwstr>
  </property>
  <property fmtid="{D5CDD505-2E9C-101B-9397-08002B2CF9AE}" pid="9" name="MMCOA_PaletteName">
    <vt:lpwstr>SolidColour-Green</vt:lpwstr>
  </property>
  <property fmtid="{D5CDD505-2E9C-101B-9397-08002B2CF9AE}" pid="10" name="MMCOA_PaletteNumber">
    <vt:lpwstr>256</vt:lpwstr>
  </property>
</Properties>
</file>